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58" r:id="rId6"/>
    <p:sldId id="259" r:id="rId7"/>
    <p:sldId id="267" r:id="rId8"/>
    <p:sldId id="265" r:id="rId9"/>
    <p:sldId id="264" r:id="rId10"/>
    <p:sldId id="270" r:id="rId11"/>
    <p:sldId id="271" r:id="rId12"/>
    <p:sldId id="261" r:id="rId13"/>
    <p:sldId id="262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0259-DA92-4831-A263-23C5AC0D7EDA}" type="datetimeFigureOut">
              <a:rPr lang="ru-RU" smtClean="0"/>
              <a:pPr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ED7F9-F9F3-4926-941E-B44DAA4D4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91023"/>
            <a:ext cx="7772400" cy="1470025"/>
          </a:xfrm>
        </p:spPr>
        <p:txBody>
          <a:bodyPr/>
          <a:lstStyle/>
          <a:p>
            <a:r>
              <a:rPr lang="ru-RU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Основные законы и понятия химии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" name="Рисунок 3" descr="http://izvestija.kgasu.ru/images/stories/logo-0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23762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476672"/>
            <a:ext cx="56220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Franklin Gothic Demi" pitchFamily="34" charset="0"/>
              </a:rPr>
              <a:t>Основные понятия химии</a:t>
            </a:r>
            <a:endParaRPr lang="ru-RU" sz="3600" dirty="0">
              <a:latin typeface="Franklin Gothic Dem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96752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Атом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наименьшая частица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хим.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элемента, входящая в состав молекул и сохраняющая химические свойства данного элемента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Химический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элемент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это вид атомов, характеризующийся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опр-ными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зарядами ядер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Изотопы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атомы, обладающие одинаковым зарядом ядра (числом протонов), но разным числом нейтронов в ядре</a:t>
            </a:r>
            <a:r>
              <a:rPr lang="ru-RU" sz="2800" dirty="0" smtClean="0"/>
              <a:t>.</a:t>
            </a: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Молекула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мельчайшая частица вещества, способная к самостоятельному существованию и обладающая всеми его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хим.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свойствами</a:t>
            </a:r>
            <a:r>
              <a:rPr lang="ru-RU" sz="2800" dirty="0" smtClean="0"/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 l="15769" t="39000" r="17819" b="6250"/>
          <a:stretch>
            <a:fillRect/>
          </a:stretch>
        </p:blipFill>
        <p:spPr bwMode="auto">
          <a:xfrm>
            <a:off x="251520" y="1268760"/>
            <a:ext cx="8640960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50" y="357188"/>
            <a:ext cx="8572500" cy="33547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atin typeface="Arial" pitchFamily="34" charset="0"/>
                <a:cs typeface="Arial" pitchFamily="34" charset="0"/>
              </a:rPr>
              <a:t>Количество вещества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    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latin typeface="Arial" pitchFamily="34" charset="0"/>
                <a:cs typeface="Arial" pitchFamily="34" charset="0"/>
              </a:rPr>
              <a:t>(моль и  эквивалент)</a:t>
            </a:r>
          </a:p>
          <a:p>
            <a:pPr indent="3619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Моль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кол-во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в-ва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содержащее столько атомов,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мол-л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ионов или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др.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структурных единиц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в-ва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сколько их содержится в 12 г изотопов 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indent="36195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1 моль углерода или 12 г изотопов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содержит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6·10</a:t>
            </a:r>
            <a:r>
              <a:rPr lang="ru-RU" sz="2000" baseline="30000" dirty="0" smtClean="0">
                <a:latin typeface="Arial" pitchFamily="34" charset="0"/>
                <a:cs typeface="Arial" pitchFamily="34" charset="0"/>
              </a:rPr>
              <a:t>23 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атомов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indent="3619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Мольная масса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в-ва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– это масса 1 моль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в-ва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численно равна его молекулярной (атомной) массе, выраженной в граммах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2771800" y="5157192"/>
          <a:ext cx="3446462" cy="428625"/>
        </p:xfrm>
        <a:graphic>
          <a:graphicData uri="http://schemas.openxmlformats.org/presentationml/2006/ole">
            <p:oleObj spid="_x0000_s1026" name="Формула" r:id="rId3" imgW="1917700" imgH="241300" progId="">
              <p:embed/>
            </p:oleObj>
          </a:graphicData>
        </a:graphic>
      </p:graphicFrame>
      <p:sp>
        <p:nvSpPr>
          <p:cNvPr id="1031" name="Прямоугольник 5"/>
          <p:cNvSpPr>
            <a:spLocks noChangeArrowheads="1"/>
          </p:cNvSpPr>
          <p:nvPr/>
        </p:nvSpPr>
        <p:spPr bwMode="auto">
          <a:xfrm>
            <a:off x="357158" y="5525803"/>
            <a:ext cx="8501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Сколько моль воды  содержится в 100 г воды?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625725" y="5916613"/>
          <a:ext cx="3883025" cy="646112"/>
        </p:xfrm>
        <a:graphic>
          <a:graphicData uri="http://schemas.openxmlformats.org/presentationml/2006/ole">
            <p:oleObj spid="_x0000_s1027" name="Формула" r:id="rId4" imgW="2222500" imgH="368300" progId="">
              <p:embed/>
            </p:oleObj>
          </a:graphicData>
        </a:graphic>
      </p:graphicFrame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5857884" y="3882729"/>
          <a:ext cx="2141539" cy="793816"/>
        </p:xfrm>
        <a:graphic>
          <a:graphicData uri="http://schemas.openxmlformats.org/presentationml/2006/ole">
            <p:oleObj spid="_x0000_s1028" name="Формула" r:id="rId5" imgW="1104421" imgH="406224" progId="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15900" y="4627824"/>
            <a:ext cx="71421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вода Н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 имеет молекулярную массу 18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а.е.м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откуда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35391" y="4063176"/>
            <a:ext cx="49292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Кол-во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в-ва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 любой его массе: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031" grpId="0"/>
      <p:bldP spid="10" grpId="0" build="p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Прямоугольник 1"/>
          <p:cNvSpPr>
            <a:spLocks noChangeArrowheads="1"/>
          </p:cNvSpPr>
          <p:nvPr/>
        </p:nvSpPr>
        <p:spPr bwMode="auto">
          <a:xfrm>
            <a:off x="214313" y="332656"/>
            <a:ext cx="85725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/>
            <a:r>
              <a:rPr lang="ru-RU" sz="28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Эквивалент</a:t>
            </a:r>
            <a:r>
              <a:rPr lang="ru-RU" sz="28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кол-во </a:t>
            </a:r>
            <a:r>
              <a:rPr lang="ru-RU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в-ва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к-рое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соединяется с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моль атомов (ионов) водорода или замещает их в хим. реакциях.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149045" y="2240836"/>
          <a:ext cx="4083571" cy="828124"/>
        </p:xfrm>
        <a:graphic>
          <a:graphicData uri="http://schemas.openxmlformats.org/presentationml/2006/ole">
            <p:oleObj spid="_x0000_s2050" name="Формула" r:id="rId3" imgW="2019300" imgH="406400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357554" y="1412776"/>
          <a:ext cx="2267570" cy="939886"/>
        </p:xfrm>
        <a:graphic>
          <a:graphicData uri="http://schemas.openxmlformats.org/presentationml/2006/ole">
            <p:oleObj spid="_x0000_s2051" name="Формула" r:id="rId4" imgW="1079032" imgH="444307" progId="">
              <p:embed/>
            </p:oleObj>
          </a:graphicData>
        </a:graphic>
      </p:graphicFrame>
      <p:sp>
        <p:nvSpPr>
          <p:cNvPr id="2056" name="Прямоугольник 4"/>
          <p:cNvSpPr>
            <a:spLocks noChangeArrowheads="1"/>
          </p:cNvSpPr>
          <p:nvPr/>
        </p:nvSpPr>
        <p:spPr bwMode="auto">
          <a:xfrm>
            <a:off x="214313" y="3152784"/>
            <a:ext cx="8429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/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Эквивалентная масса 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масса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 моль эквивалентов вещества.</a:t>
            </a: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004048" y="3933056"/>
          <a:ext cx="3836988" cy="736600"/>
        </p:xfrm>
        <a:graphic>
          <a:graphicData uri="http://schemas.openxmlformats.org/presentationml/2006/ole">
            <p:oleObj spid="_x0000_s2052" name="Формула" r:id="rId5" imgW="2247900" imgH="431800" progId="">
              <p:embed/>
            </p:oleObj>
          </a:graphicData>
        </a:graphic>
      </p:graphicFrame>
      <p:graphicFrame>
        <p:nvGraphicFramePr>
          <p:cNvPr id="2053" name="Object 6"/>
          <p:cNvGraphicFramePr>
            <a:graphicFrameLocks noChangeAspect="1"/>
          </p:cNvGraphicFramePr>
          <p:nvPr/>
        </p:nvGraphicFramePr>
        <p:xfrm>
          <a:off x="611560" y="4077072"/>
          <a:ext cx="3967163" cy="693738"/>
        </p:xfrm>
        <a:graphic>
          <a:graphicData uri="http://schemas.openxmlformats.org/presentationml/2006/ole">
            <p:oleObj spid="_x0000_s2053" name="Формула" r:id="rId6" imgW="2323092" imgH="406224" progId="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704267" y="4857750"/>
            <a:ext cx="5388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Ca(OH)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+ </a:t>
            </a:r>
            <a:r>
              <a:rPr lang="en-US" sz="2800" u="dbl" dirty="0">
                <a:latin typeface="Arial" pitchFamily="34" charset="0"/>
                <a:cs typeface="Arial" pitchFamily="34" charset="0"/>
              </a:rPr>
              <a:t>2H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Cl = CaCl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+ 2H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54" name="Object 7"/>
          <p:cNvGraphicFramePr>
            <a:graphicFrameLocks noChangeAspect="1"/>
          </p:cNvGraphicFramePr>
          <p:nvPr/>
        </p:nvGraphicFramePr>
        <p:xfrm>
          <a:off x="2643188" y="5500688"/>
          <a:ext cx="4056062" cy="781050"/>
        </p:xfrm>
        <a:graphic>
          <a:graphicData uri="http://schemas.openxmlformats.org/presentationml/2006/ole">
            <p:oleObj spid="_x0000_s2054" name="Формула" r:id="rId7" imgW="2324100" imgH="444500" progId="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857224" y="2402586"/>
            <a:ext cx="3061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число эквивалентов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179512" y="1124744"/>
            <a:ext cx="85725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Закон </a:t>
            </a:r>
            <a:r>
              <a:rPr lang="ru-RU" sz="28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эквивалентов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 (И.В. Рихтер, 1792 г.)</a:t>
            </a: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массы (объёмы) реагирующих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в-в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пропорциональны их эквивалентным массам (объёмам).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1429200"/>
              </p:ext>
            </p:extLst>
          </p:nvPr>
        </p:nvGraphicFramePr>
        <p:xfrm>
          <a:off x="3419872" y="2924944"/>
          <a:ext cx="2007890" cy="1375072"/>
        </p:xfrm>
        <a:graphic>
          <a:graphicData uri="http://schemas.openxmlformats.org/presentationml/2006/ole">
            <p:oleObj spid="_x0000_s3074" name="Формула" r:id="rId3" imgW="647419" imgH="444307" progId="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39395910"/>
              </p:ext>
            </p:extLst>
          </p:nvPr>
        </p:nvGraphicFramePr>
        <p:xfrm>
          <a:off x="4355976" y="4797152"/>
          <a:ext cx="3090664" cy="721074"/>
        </p:xfrm>
        <a:graphic>
          <a:graphicData uri="http://schemas.openxmlformats.org/presentationml/2006/ole">
            <p:oleObj spid="_x0000_s3075" name="Формула" r:id="rId4" imgW="977900" imgH="228600" progId="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55667410"/>
              </p:ext>
            </p:extLst>
          </p:nvPr>
        </p:nvGraphicFramePr>
        <p:xfrm>
          <a:off x="1115616" y="4725144"/>
          <a:ext cx="2365375" cy="817212"/>
        </p:xfrm>
        <a:graphic>
          <a:graphicData uri="http://schemas.openxmlformats.org/presentationml/2006/ole">
            <p:oleObj spid="_x0000_s3076" name="Формула" r:id="rId5" imgW="66040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Различают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фундаментальные законы,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стехиометрические законы. </a:t>
            </a:r>
          </a:p>
          <a:p>
            <a:pPr marL="514350" indent="-514350" algn="ctr">
              <a:lnSpc>
                <a:spcPct val="150000"/>
              </a:lnSpc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Фундаментальные законы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закон сохранения массы,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закон сохранения энергии,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закон сохранения заряда,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периодический закон.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280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Закон сохранения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массы 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 В.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Ломоносов 1748-1756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гг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):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r>
              <a:rPr lang="ru-RU" sz="2800" i="1" dirty="0">
                <a:latin typeface="Arial" pitchFamily="34" charset="0"/>
                <a:cs typeface="Arial" pitchFamily="34" charset="0"/>
              </a:rPr>
              <a:t>Масса веществ, вступающих в реакцию, равна массе </a:t>
            </a:r>
            <a:r>
              <a:rPr lang="ru-RU" sz="2800" i="1" dirty="0" err="1" smtClean="0">
                <a:latin typeface="Arial" pitchFamily="34" charset="0"/>
                <a:cs typeface="Arial" pitchFamily="34" charset="0"/>
              </a:rPr>
              <a:t>в-в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, образующихся в результате </a:t>
            </a:r>
            <a:r>
              <a:rPr lang="ru-RU" sz="2800" i="1" dirty="0" err="1" smtClean="0">
                <a:latin typeface="Arial" pitchFamily="34" charset="0"/>
                <a:cs typeface="Arial" pitchFamily="34" charset="0"/>
              </a:rPr>
              <a:t>р-ции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2695560"/>
            <a:ext cx="84969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Закон сохранения энергии: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М.В.Ломоносов: «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Все перемены, в натуре случающиеся, такого суть состояния, что сколько у одного тела отнимается, столько присовокупится к другому. Так, ежели где убудет несколько материи, то умножится в другом месте»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984" y="3420289"/>
            <a:ext cx="80214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Периодический закон Д.И.Менделеева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933056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(Д.И. Менделеев 1869г.) </a:t>
            </a: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современная формулировка :</a:t>
            </a:r>
          </a:p>
          <a:p>
            <a:pPr algn="ctr"/>
            <a:r>
              <a:rPr lang="ru-RU" sz="3200" i="1" dirty="0" smtClean="0">
                <a:latin typeface="Arial" pitchFamily="34" charset="0"/>
                <a:cs typeface="Arial" pitchFamily="34" charset="0"/>
              </a:rPr>
              <a:t>Свойства химических элементов находятся в периодической </a:t>
            </a:r>
            <a:r>
              <a:rPr lang="ru-RU" sz="3200" i="1" dirty="0" err="1" smtClean="0">
                <a:latin typeface="Arial" pitchFamily="34" charset="0"/>
                <a:cs typeface="Arial" pitchFamily="34" charset="0"/>
              </a:rPr>
              <a:t>зав-сти</a:t>
            </a: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 от заряда ядра атомов </a:t>
            </a:r>
            <a:r>
              <a:rPr lang="ru-RU" sz="3200" i="1" dirty="0" err="1" smtClean="0">
                <a:latin typeface="Arial" pitchFamily="34" charset="0"/>
                <a:cs typeface="Arial" pitchFamily="34" charset="0"/>
              </a:rPr>
              <a:t>хим</a:t>
            </a: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 элементов.</a:t>
            </a:r>
            <a:endParaRPr lang="ru-RU" sz="3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6472" y="248449"/>
            <a:ext cx="842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При любых взаимодействиях, имеющих место в изолированной системе, </a:t>
            </a:r>
            <a:r>
              <a:rPr lang="ru-RU" sz="2800" i="1" u="sng" dirty="0" smtClean="0">
                <a:latin typeface="Arial" pitchFamily="34" charset="0"/>
                <a:cs typeface="Arial" pitchFamily="34" charset="0"/>
              </a:rPr>
              <a:t>энергия этой системы остается постоянной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и возможны лишь переходы из одного вида энергии в другой.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Запас энергии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в-ва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в химии принято называть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теплосодержанием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а выделяющуюся или поглощающуюся энергию -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теплом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52505"/>
            <a:ext cx="87129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latin typeface="Arial" pitchFamily="34" charset="0"/>
                <a:cs typeface="Arial" pitchFamily="34" charset="0"/>
              </a:rPr>
              <a:t>Закон постоянства 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состава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(Ж.Пруст, 1801-1808)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r>
              <a:rPr lang="ru-RU" sz="2800" i="1" dirty="0">
                <a:latin typeface="Arial" pitchFamily="34" charset="0"/>
                <a:cs typeface="Arial" pitchFamily="34" charset="0"/>
              </a:rPr>
              <a:t>Любое химически индивидуальное соединение имеет один и тот же количественный состав независимо от способа его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получения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С + О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ru-RU" sz="28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СО + 1/2О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ru-RU" sz="28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СаСО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СаО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ru-RU" sz="28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3847688"/>
            <a:ext cx="8640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latin typeface="Arial" pitchFamily="34" charset="0"/>
                <a:cs typeface="Arial" pitchFamily="34" charset="0"/>
              </a:rPr>
              <a:t>Закон кратных 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отношений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(Дж. Дальтон, 1808 г.)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r>
              <a:rPr lang="ru-RU" sz="2800" i="1" dirty="0">
                <a:latin typeface="Arial" pitchFamily="34" charset="0"/>
                <a:cs typeface="Arial" pitchFamily="34" charset="0"/>
              </a:rPr>
              <a:t>Если два элемента образуют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др.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с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др.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несколько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хим.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соединений, то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их массы в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этих </a:t>
            </a:r>
            <a:r>
              <a:rPr lang="ru-RU" sz="2800" i="1" dirty="0" err="1" smtClean="0">
                <a:latin typeface="Arial" pitchFamily="34" charset="0"/>
                <a:cs typeface="Arial" pitchFamily="34" charset="0"/>
              </a:rPr>
              <a:t>соединени-ях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относятся между собой как небольшие целые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числа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ru-RU" sz="28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отношения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1:1 и 1:2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88640"/>
            <a:ext cx="58173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Стехиометрические законы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568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latin typeface="Arial" pitchFamily="34" charset="0"/>
                <a:cs typeface="Arial" pitchFamily="34" charset="0"/>
              </a:rPr>
              <a:t>Закон объемных 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отношений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(Ж. Гей-Люссак, 1805 г.)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r>
              <a:rPr lang="ru-RU" sz="2800" i="1" dirty="0">
                <a:latin typeface="Arial" pitchFamily="34" charset="0"/>
                <a:cs typeface="Arial" pitchFamily="34" charset="0"/>
              </a:rPr>
              <a:t>При одинаковых условиях объемы вступающих в реакцию газов, относятся друг к другу и к объемам образующихся газообразных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продуктов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реакции как небольшие </a:t>
            </a:r>
            <a:r>
              <a:rPr lang="ru-RU" sz="2800" i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целые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числа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2СО + 1О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2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ru-RU" sz="28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3789040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latin typeface="Arial" pitchFamily="34" charset="0"/>
                <a:cs typeface="Arial" pitchFamily="34" charset="0"/>
              </a:rPr>
              <a:t>Закон 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Авогадро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(А. Авогадро, 1811 г.)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r>
              <a:rPr lang="ru-RU" sz="2800" i="1" dirty="0">
                <a:latin typeface="Arial" pitchFamily="34" charset="0"/>
                <a:cs typeface="Arial" pitchFamily="34" charset="0"/>
              </a:rPr>
              <a:t>В равных объемах любых </a:t>
            </a:r>
            <a:r>
              <a:rPr lang="ru-RU" sz="2800" b="1" i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газов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, взятых при одной и той же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т-ре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и при одинаковом давлении, содержится одно и то же число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молекул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800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=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6,02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∙ 10</a:t>
            </a:r>
            <a:r>
              <a:rPr lang="ru-RU" sz="2800" baseline="30000" dirty="0">
                <a:latin typeface="Arial" pitchFamily="34" charset="0"/>
                <a:cs typeface="Arial" pitchFamily="34" charset="0"/>
              </a:rPr>
              <a:t>23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35292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Следствия из закона Авогадро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Один моль любого газа при н. у. занимает объем, равный ~ 22,4 л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Нормальные условия: </a:t>
            </a:r>
          </a:p>
          <a:p>
            <a:pPr algn="ctr"/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273K и Р = 101,3 кПа</a:t>
            </a: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Молярный объём: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ru-RU" sz="36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ru-RU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22,4 л/моль </a:t>
            </a:r>
          </a:p>
          <a:p>
            <a:pPr algn="ctr">
              <a:spcBef>
                <a:spcPts val="12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2) Отношение масс равных объемов двух газов равно отношению их молекулярных масс.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36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/m</a:t>
            </a:r>
            <a:r>
              <a:rPr lang="en-US" sz="36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M</a:t>
            </a:r>
            <a:r>
              <a:rPr lang="en-US" sz="36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/M</a:t>
            </a:r>
            <a:r>
              <a:rPr lang="en-US" sz="36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D</a:t>
            </a:r>
            <a:endParaRPr lang="ru-RU" sz="36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Файл:Boyles Law animate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3012" y="2542752"/>
            <a:ext cx="5067300" cy="38385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332656"/>
            <a:ext cx="864096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Газовый закон Бойля-Мариотта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16621676</a:t>
            </a:r>
          </a:p>
          <a:p>
            <a:pPr algn="ctr"/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ru-RU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ru-RU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p</a:t>
            </a:r>
            <a:r>
              <a:rPr lang="ru-RU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ru-RU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</a:t>
            </a:r>
          </a:p>
          <a:p>
            <a:pPr algn="ctr"/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рассм-ся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как следствие 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ур-ния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сост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идеальн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газа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712968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Для приведения объема газа к нормальным условиям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используют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ур-ние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объединяющее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газовые законы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Бойля-Мариотта и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Гей-Люссака: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32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pV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/T </a:t>
            </a:r>
            <a:r>
              <a:rPr lang="ru-RU" sz="32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ru-RU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ru-RU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/T</a:t>
            </a:r>
            <a:r>
              <a:rPr lang="ru-RU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 = const</a:t>
            </a:r>
            <a:endParaRPr lang="ru-RU" sz="3200" b="1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2800" baseline="-25000" dirty="0" err="1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 760 мм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рт.ст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или 10</a:t>
            </a:r>
            <a:r>
              <a:rPr lang="ru-RU" sz="28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Па (</a:t>
            </a:r>
            <a:r>
              <a:rPr lang="ru-RU" sz="2800" dirty="0" smtClean="0"/>
              <a:t>101,325 кПа)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Т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=273К</a:t>
            </a:r>
          </a:p>
          <a:p>
            <a:pPr algn="ctr"/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 = 8,314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универсальная газовая постоянная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1 моль любого газа (молярный объем) при н.у. занимает объем 22,4 л, при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иных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давлении и т-ре, вычисление объема производят по уравнению состояния идеального газа или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ур-ние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Клапейрона-Менделеева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32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pV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ru-RU" sz="32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3200" b="1" baseline="-25000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RT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/M</a:t>
            </a:r>
            <a:r>
              <a:rPr lang="ru-RU" sz="32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700</Words>
  <Application>Microsoft Office PowerPoint</Application>
  <PresentationFormat>Экран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Формула</vt:lpstr>
      <vt:lpstr>Основные законы и понятия химии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законы и понятия химии</dc:title>
  <dc:creator>Windows User</dc:creator>
  <cp:lastModifiedBy>Windows User</cp:lastModifiedBy>
  <cp:revision>34</cp:revision>
  <dcterms:created xsi:type="dcterms:W3CDTF">2018-07-03T11:07:00Z</dcterms:created>
  <dcterms:modified xsi:type="dcterms:W3CDTF">2025-09-05T14:38:21Z</dcterms:modified>
</cp:coreProperties>
</file>