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6" r:id="rId3"/>
    <p:sldId id="302" r:id="rId4"/>
    <p:sldId id="332" r:id="rId5"/>
    <p:sldId id="333" r:id="rId6"/>
    <p:sldId id="321" r:id="rId7"/>
    <p:sldId id="334" r:id="rId8"/>
    <p:sldId id="323" r:id="rId9"/>
    <p:sldId id="282" r:id="rId10"/>
    <p:sldId id="312" r:id="rId11"/>
    <p:sldId id="264" r:id="rId12"/>
    <p:sldId id="330" r:id="rId13"/>
    <p:sldId id="331" r:id="rId14"/>
    <p:sldId id="260" r:id="rId15"/>
    <p:sldId id="265" r:id="rId16"/>
    <p:sldId id="336" r:id="rId17"/>
    <p:sldId id="338" r:id="rId18"/>
    <p:sldId id="337" r:id="rId19"/>
    <p:sldId id="261" r:id="rId20"/>
    <p:sldId id="262" r:id="rId21"/>
    <p:sldId id="340" r:id="rId22"/>
    <p:sldId id="263" r:id="rId23"/>
    <p:sldId id="339" r:id="rId24"/>
    <p:sldId id="341" r:id="rId25"/>
    <p:sldId id="342" r:id="rId26"/>
    <p:sldId id="31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 showGuides="1">
      <p:cViewPr varScale="1">
        <p:scale>
          <a:sx n="61" d="100"/>
          <a:sy n="61" d="100"/>
        </p:scale>
        <p:origin x="-606" y="-78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4BC27-B087-4BA0-97A8-F17EB7DEC214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C7AB9-19A8-4305-993A-000B19894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9566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DEC4-DD2D-48ED-8703-1C5218877517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7A68-040C-4804-B943-CE7CB5473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7A68-040C-4804-B943-CE7CB54739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25F2-E670-4C55-84EB-6ABBD9541AE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77FC-B7E7-4D83-997B-8403576151E5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9A9F-E4D5-4C50-BBD4-D522B509E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BED2-2213-472D-AF75-228955DD9944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E05C-DFCE-48E6-A150-08D5378D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485C-7825-4306-8417-32FF7C628B9A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6D99-1FEA-46EA-9320-5A55BF605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542B-8D11-42AA-ABF2-0BB1B9F60C77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827F-F7F5-4C22-8EB5-A2ADF3FE0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37DC-79ED-494D-B540-9AF89BD7A2DB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703B7-395D-4FD5-9F9D-13FF9B9BE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B50D-C1DF-443A-BF84-91F36E137E0E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6C6E-515D-443E-B949-37AC6E94F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C783-1978-40C9-8037-37BAEC6F96C7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BECC-DFAD-4A89-9064-A1A256BD5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D7D7-EE21-4B2F-8132-F45827DB3F6D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5875-E860-4CAB-B0BC-11D5A97E0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AAE2-E460-4722-ABB9-939D28CAD186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DD4E-DB56-481B-9D4F-5E9E5FAF7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5A0A-D7AA-4283-A464-BC0534C18E4F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8541A-A8B6-465E-9AA5-2559E43C0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412C-8E40-4BEB-B587-B7E538B83F4E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5A5A5-0A2E-40AB-9543-E2E16DD13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AF1612-ED57-4960-A202-3B34E6E93A8C}" type="datetimeFigureOut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48"/>
            <a:ext cx="2895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48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31A7A2-D82F-4E83-90F3-C85326AB9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0F85EA-6190-4D36-9B68-0663EEC3073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04.09.2025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EE4E52-375B-4208-816C-7408A81C82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gasu.ru/universitet/structure/instituty/isties/khi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edulib.ru/storage.aspx/HTML/001/001/B3784/img/str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470422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дисциплина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Химия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8712968" cy="244827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Литература</a:t>
            </a:r>
          </a:p>
          <a:p>
            <a:pPr indent="-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Глинка Н.Л. Общая химия. – М.: «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Кнорус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 2016 г. – 752 с.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Н.Л.Глинка. Задачи и упражнения по общей химии. </a:t>
            </a:r>
            <a:r>
              <a:rPr lang="ru-RU" sz="2400" dirty="0" smtClean="0">
                <a:solidFill>
                  <a:schemeClr val="tx1"/>
                </a:solidFill>
              </a:rPr>
              <a:t>– М.: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Кнорус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 2016г. – 240 с. </a:t>
            </a:r>
          </a:p>
          <a:p>
            <a:pPr marL="457200" indent="-457200"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Н.В.Коровин. Общая химия: Учеб. для технических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и спец. вузов. – М.: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Высш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., 1998. – 559 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13487" y="1214422"/>
            <a:ext cx="65968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преподаватель</a:t>
            </a:r>
            <a:endParaRPr lang="en-US" sz="2800" dirty="0" smtClean="0"/>
          </a:p>
          <a:p>
            <a:pPr algn="ctr"/>
            <a:r>
              <a:rPr lang="ru-RU" sz="2800" dirty="0" smtClean="0"/>
              <a:t>доцент, канд. хим. наук</a:t>
            </a:r>
          </a:p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Николай  Семёнович  Громаков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16530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2"/>
              </a:rPr>
              <a:t>http://www.kgasu.ru/universitet/structure/instituty/isties/khies//</a:t>
            </a:r>
            <a:endParaRPr lang="ru-RU" sz="2400" dirty="0"/>
          </a:p>
        </p:txBody>
      </p:sp>
      <p:pic>
        <p:nvPicPr>
          <p:cNvPr id="6" name="Рисунок 1" descr="http://izvestija.kgasu.ru/images/stories/logo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57166"/>
            <a:ext cx="153193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0" y="285728"/>
            <a:ext cx="6072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Казанский государственный архитектурно-строительный университет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27" name="AutoShape 179"/>
          <p:cNvSpPr>
            <a:spLocks noChangeAspect="1" noChangeArrowheads="1" noTextEdit="1"/>
          </p:cNvSpPr>
          <p:nvPr/>
        </p:nvSpPr>
        <p:spPr bwMode="auto">
          <a:xfrm>
            <a:off x="193580" y="84409"/>
            <a:ext cx="8748000" cy="6584951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bg1"/>
                </a:solidFill>
              </a:ln>
              <a:latin typeface="+mn-lt"/>
            </a:endParaRPr>
          </a:p>
        </p:txBody>
      </p:sp>
      <p:sp>
        <p:nvSpPr>
          <p:cNvPr id="3078" name="Line 178"/>
          <p:cNvSpPr>
            <a:spLocks noChangeShapeType="1"/>
          </p:cNvSpPr>
          <p:nvPr/>
        </p:nvSpPr>
        <p:spPr bwMode="auto">
          <a:xfrm>
            <a:off x="4558510" y="803216"/>
            <a:ext cx="844" cy="28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75" name="Группа 74"/>
          <p:cNvGrpSpPr/>
          <p:nvPr/>
        </p:nvGrpSpPr>
        <p:grpSpPr>
          <a:xfrm>
            <a:off x="950528" y="1066551"/>
            <a:ext cx="7643981" cy="1509454"/>
            <a:chOff x="950528" y="1089129"/>
            <a:chExt cx="7643981" cy="1509454"/>
          </a:xfrm>
        </p:grpSpPr>
        <p:sp>
          <p:nvSpPr>
            <p:cNvPr id="2225" name="Rectangle 177"/>
            <p:cNvSpPr>
              <a:spLocks noChangeArrowheads="1"/>
            </p:cNvSpPr>
            <p:nvPr/>
          </p:nvSpPr>
          <p:spPr bwMode="auto">
            <a:xfrm>
              <a:off x="2929643" y="1102416"/>
              <a:ext cx="3049272" cy="254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830" tIns="44917" rIns="89830" bIns="44917"/>
            <a:lstStyle/>
            <a:p>
              <a:pPr algn="ctr">
                <a:defRPr/>
              </a:pPr>
              <a:r>
                <a:rPr lang="ru-RU" sz="1500" b="1" dirty="0">
                  <a:latin typeface="Arial" pitchFamily="34" charset="0"/>
                  <a:cs typeface="Times New Roman" pitchFamily="18" charset="0"/>
                </a:rPr>
                <a:t>Элементарные частицы</a:t>
              </a:r>
              <a:endParaRPr lang="ru-RU" dirty="0">
                <a:latin typeface="Arial" pitchFamily="34" charset="0"/>
              </a:endParaRPr>
            </a:p>
          </p:txBody>
        </p:sp>
        <p:sp>
          <p:nvSpPr>
            <p:cNvPr id="3080" name="Rectangle 176"/>
            <p:cNvSpPr>
              <a:spLocks noChangeArrowheads="1"/>
            </p:cNvSpPr>
            <p:nvPr/>
          </p:nvSpPr>
          <p:spPr bwMode="auto">
            <a:xfrm>
              <a:off x="1037457" y="1484980"/>
              <a:ext cx="1892186" cy="2657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9830" tIns="44917" rIns="89830" bIns="44917"/>
            <a:lstStyle/>
            <a:p>
              <a:pPr algn="ctr">
                <a:defRPr/>
              </a:pPr>
              <a:r>
                <a:rPr lang="ru-RU" sz="1500" dirty="0">
                  <a:cs typeface="Times New Roman" pitchFamily="18" charset="0"/>
                </a:rPr>
                <a:t>Вещество</a:t>
              </a:r>
              <a:endParaRPr lang="ru-RU" dirty="0"/>
            </a:p>
          </p:txBody>
        </p:sp>
        <p:sp>
          <p:nvSpPr>
            <p:cNvPr id="3081" name="Rectangle 175"/>
            <p:cNvSpPr>
              <a:spLocks noChangeArrowheads="1"/>
            </p:cNvSpPr>
            <p:nvPr/>
          </p:nvSpPr>
          <p:spPr bwMode="auto">
            <a:xfrm>
              <a:off x="6359547" y="1478810"/>
              <a:ext cx="1892186" cy="2657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9830" tIns="44917" rIns="89830" bIns="44917"/>
            <a:lstStyle/>
            <a:p>
              <a:pPr algn="ctr">
                <a:defRPr/>
              </a:pPr>
              <a:r>
                <a:rPr lang="ru-RU" sz="1500">
                  <a:cs typeface="Times New Roman" pitchFamily="18" charset="0"/>
                </a:rPr>
                <a:t>Поле</a:t>
              </a:r>
              <a:endParaRPr lang="ru-RU"/>
            </a:p>
          </p:txBody>
        </p:sp>
        <p:sp>
          <p:nvSpPr>
            <p:cNvPr id="3082" name="Line 174"/>
            <p:cNvSpPr>
              <a:spLocks noChangeShapeType="1"/>
            </p:cNvSpPr>
            <p:nvPr/>
          </p:nvSpPr>
          <p:spPr bwMode="auto">
            <a:xfrm flipH="1">
              <a:off x="1934600" y="1162700"/>
              <a:ext cx="995887" cy="3218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73"/>
            <p:cNvSpPr>
              <a:spLocks noChangeShapeType="1"/>
            </p:cNvSpPr>
            <p:nvPr/>
          </p:nvSpPr>
          <p:spPr bwMode="auto">
            <a:xfrm>
              <a:off x="5982291" y="1139442"/>
              <a:ext cx="1379895" cy="339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Text Box 172"/>
            <p:cNvSpPr txBox="1">
              <a:spLocks noChangeArrowheads="1"/>
            </p:cNvSpPr>
            <p:nvPr/>
          </p:nvSpPr>
          <p:spPr bwMode="auto">
            <a:xfrm>
              <a:off x="1285852" y="1089129"/>
              <a:ext cx="792000" cy="2880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44917" rIns="0" bIns="44917"/>
            <a:lstStyle/>
            <a:p>
              <a:pPr algn="ctr"/>
              <a:r>
                <a:rPr lang="ru-RU" sz="1200" dirty="0">
                  <a:cs typeface="Times New Roman" pitchFamily="18" charset="0"/>
                </a:rPr>
                <a:t>m</a:t>
              </a:r>
              <a:r>
                <a:rPr lang="ru-RU" sz="1200" baseline="-30000" dirty="0">
                  <a:cs typeface="Times New Roman" pitchFamily="18" charset="0"/>
                </a:rPr>
                <a:t>покоя</a:t>
              </a:r>
              <a:r>
                <a:rPr lang="ru-RU" sz="1200" dirty="0">
                  <a:cs typeface="Times New Roman" pitchFamily="18" charset="0"/>
                </a:rPr>
                <a:t>≠0</a:t>
              </a:r>
              <a:endParaRPr lang="ru-RU" dirty="0"/>
            </a:p>
          </p:txBody>
        </p:sp>
        <p:sp>
          <p:nvSpPr>
            <p:cNvPr id="3085" name="Text Box 171"/>
            <p:cNvSpPr txBox="1">
              <a:spLocks noChangeArrowheads="1"/>
            </p:cNvSpPr>
            <p:nvPr/>
          </p:nvSpPr>
          <p:spPr bwMode="auto">
            <a:xfrm>
              <a:off x="7000892" y="1094124"/>
              <a:ext cx="805150" cy="2880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44917" rIns="0" bIns="44917"/>
            <a:lstStyle/>
            <a:p>
              <a:pPr algn="ctr"/>
              <a:r>
                <a:rPr lang="ru-RU" sz="1200" dirty="0">
                  <a:cs typeface="Times New Roman" pitchFamily="18" charset="0"/>
                </a:rPr>
                <a:t>m</a:t>
              </a:r>
              <a:r>
                <a:rPr lang="ru-RU" sz="1200" baseline="-30000" dirty="0">
                  <a:cs typeface="Times New Roman" pitchFamily="18" charset="0"/>
                </a:rPr>
                <a:t>покоя</a:t>
              </a:r>
              <a:r>
                <a:rPr lang="ru-RU" sz="1200" dirty="0">
                  <a:cs typeface="Times New Roman" pitchFamily="18" charset="0"/>
                </a:rPr>
                <a:t>=0</a:t>
              </a:r>
              <a:endParaRPr lang="ru-RU" dirty="0"/>
            </a:p>
          </p:txBody>
        </p:sp>
        <p:sp>
          <p:nvSpPr>
            <p:cNvPr id="3086" name="Text Box 170"/>
            <p:cNvSpPr txBox="1">
              <a:spLocks noChangeArrowheads="1"/>
            </p:cNvSpPr>
            <p:nvPr/>
          </p:nvSpPr>
          <p:spPr bwMode="auto">
            <a:xfrm>
              <a:off x="950528" y="1817702"/>
              <a:ext cx="1867711" cy="7697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89830" tIns="44917" rIns="89830" bIns="44917"/>
            <a:lstStyle/>
            <a:p>
              <a:r>
                <a:rPr lang="ru-RU" sz="1400" dirty="0">
                  <a:cs typeface="Times New Roman" pitchFamily="18" charset="0"/>
                </a:rPr>
                <a:t>протоны </a:t>
              </a:r>
              <a:r>
                <a:rPr lang="ru-RU" sz="1400" dirty="0" err="1">
                  <a:cs typeface="Times New Roman" pitchFamily="18" charset="0"/>
                </a:rPr>
                <a:t>р</a:t>
              </a:r>
              <a:r>
                <a:rPr lang="ru-RU" sz="1400" baseline="30000" dirty="0" err="1">
                  <a:cs typeface="Times New Roman" pitchFamily="18" charset="0"/>
                </a:rPr>
                <a:t>+</a:t>
              </a:r>
              <a:r>
                <a:rPr lang="ru-RU" sz="1400" dirty="0">
                  <a:cs typeface="Times New Roman" pitchFamily="18" charset="0"/>
                </a:rPr>
                <a:t>   </a:t>
              </a:r>
              <a:endParaRPr lang="ru-RU" sz="800" dirty="0"/>
            </a:p>
            <a:p>
              <a:pPr eaLnBrk="0" hangingPunct="0"/>
              <a:r>
                <a:rPr lang="ru-RU" sz="1400" dirty="0">
                  <a:cs typeface="Times New Roman" pitchFamily="18" charset="0"/>
                </a:rPr>
                <a:t>нейтроны </a:t>
              </a:r>
              <a:r>
                <a:rPr lang="ru-RU" sz="1400" dirty="0" err="1">
                  <a:cs typeface="Times New Roman" pitchFamily="18" charset="0"/>
                </a:rPr>
                <a:t>nº</a:t>
              </a:r>
              <a:endParaRPr lang="ru-RU" sz="800" dirty="0"/>
            </a:p>
            <a:p>
              <a:pPr eaLnBrk="0" hangingPunct="0"/>
              <a:r>
                <a:rPr lang="ru-RU" sz="1400" dirty="0">
                  <a:cs typeface="Times New Roman" pitchFamily="18" charset="0"/>
                </a:rPr>
                <a:t>электроны е</a:t>
              </a:r>
              <a:r>
                <a:rPr lang="ru-RU" sz="1400" baseline="30000" dirty="0">
                  <a:cs typeface="Times New Roman" pitchFamily="18" charset="0"/>
                </a:rPr>
                <a:t>-</a:t>
              </a:r>
              <a:endParaRPr lang="ru-RU" dirty="0"/>
            </a:p>
          </p:txBody>
        </p:sp>
        <p:sp>
          <p:nvSpPr>
            <p:cNvPr id="3087" name="AutoShape 169"/>
            <p:cNvSpPr>
              <a:spLocks/>
            </p:cNvSpPr>
            <p:nvPr/>
          </p:nvSpPr>
          <p:spPr bwMode="auto">
            <a:xfrm>
              <a:off x="2163316" y="1945381"/>
              <a:ext cx="244752" cy="255831"/>
            </a:xfrm>
            <a:prstGeom prst="rightBrace">
              <a:avLst>
                <a:gd name="adj1" fmla="val 15489"/>
                <a:gd name="adj2" fmla="val 4992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88" name="Text Box 168"/>
            <p:cNvSpPr txBox="1">
              <a:spLocks noChangeArrowheads="1"/>
            </p:cNvSpPr>
            <p:nvPr/>
          </p:nvSpPr>
          <p:spPr bwMode="auto">
            <a:xfrm>
              <a:off x="2433387" y="1941109"/>
              <a:ext cx="1973208" cy="287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830" tIns="44917" rIns="89830" bIns="44917"/>
            <a:lstStyle/>
            <a:p>
              <a:pPr algn="ctr"/>
              <a:r>
                <a:rPr lang="ru-RU" sz="1200" dirty="0" smtClean="0">
                  <a:cs typeface="Times New Roman" pitchFamily="18" charset="0"/>
                </a:rPr>
                <a:t>нуклоны</a:t>
              </a:r>
              <a:r>
                <a:rPr lang="en-US" sz="1200" dirty="0" smtClean="0">
                  <a:cs typeface="Times New Roman" pitchFamily="18" charset="0"/>
                </a:rPr>
                <a:t> </a:t>
              </a:r>
              <a:r>
                <a:rPr lang="ru-RU" sz="1200" dirty="0" smtClean="0">
                  <a:cs typeface="Times New Roman" pitchFamily="18" charset="0"/>
                </a:rPr>
                <a:t>(</a:t>
              </a:r>
              <a:r>
                <a:rPr lang="ru-RU" sz="1200" b="1" dirty="0">
                  <a:cs typeface="Times New Roman" pitchFamily="18" charset="0"/>
                </a:rPr>
                <a:t>ядра атомов</a:t>
              </a:r>
              <a:r>
                <a:rPr lang="ru-RU" sz="1200" dirty="0">
                  <a:cs typeface="Times New Roman" pitchFamily="18" charset="0"/>
                </a:rPr>
                <a:t>)</a:t>
              </a:r>
              <a:endParaRPr lang="ru-RU" dirty="0"/>
            </a:p>
          </p:txBody>
        </p:sp>
        <p:sp>
          <p:nvSpPr>
            <p:cNvPr id="3089" name="Text Box 167"/>
            <p:cNvSpPr txBox="1">
              <a:spLocks noChangeArrowheads="1"/>
            </p:cNvSpPr>
            <p:nvPr/>
          </p:nvSpPr>
          <p:spPr bwMode="auto">
            <a:xfrm>
              <a:off x="6110509" y="1769596"/>
              <a:ext cx="2484000" cy="55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r>
                <a:rPr lang="ru-RU" sz="1400" dirty="0">
                  <a:cs typeface="Times New Roman" pitchFamily="18" charset="0"/>
                </a:rPr>
                <a:t>фотоны -  </a:t>
              </a:r>
              <a:r>
                <a:rPr lang="ru-RU" sz="1200" dirty="0" err="1">
                  <a:cs typeface="Times New Roman" pitchFamily="18" charset="0"/>
                </a:rPr>
                <a:t>электромагн</a:t>
              </a:r>
              <a:r>
                <a:rPr lang="ru-RU" sz="1200" dirty="0">
                  <a:cs typeface="Times New Roman" pitchFamily="18" charset="0"/>
                </a:rPr>
                <a:t>. силы</a:t>
              </a:r>
              <a:endParaRPr lang="ru-RU" sz="800" dirty="0"/>
            </a:p>
            <a:p>
              <a:pPr eaLnBrk="0" hangingPunct="0"/>
              <a:r>
                <a:rPr lang="ru-RU" sz="1400" dirty="0">
                  <a:cs typeface="Times New Roman" pitchFamily="18" charset="0"/>
                </a:rPr>
                <a:t>мезоны -  </a:t>
              </a:r>
              <a:r>
                <a:rPr lang="ru-RU" sz="1200" dirty="0">
                  <a:cs typeface="Times New Roman" pitchFamily="18" charset="0"/>
                </a:rPr>
                <a:t>ядерные силы</a:t>
              </a:r>
              <a:endParaRPr lang="ru-RU" sz="800" dirty="0"/>
            </a:p>
            <a:p>
              <a:pPr eaLnBrk="0" hangingPunct="0"/>
              <a:r>
                <a:rPr lang="ru-RU" sz="1400" dirty="0">
                  <a:cs typeface="Times New Roman" pitchFamily="18" charset="0"/>
                </a:rPr>
                <a:t>«гравитоны» -  </a:t>
              </a:r>
              <a:r>
                <a:rPr lang="ru-RU" sz="1200" dirty="0">
                  <a:cs typeface="Times New Roman" pitchFamily="18" charset="0"/>
                </a:rPr>
                <a:t>гравитация</a:t>
              </a:r>
              <a:endParaRPr lang="ru-RU" dirty="0"/>
            </a:p>
          </p:txBody>
        </p:sp>
        <p:sp>
          <p:nvSpPr>
            <p:cNvPr id="3117" name="AutoShape 139"/>
            <p:cNvSpPr>
              <a:spLocks/>
            </p:cNvSpPr>
            <p:nvPr/>
          </p:nvSpPr>
          <p:spPr bwMode="auto">
            <a:xfrm rot="16200000">
              <a:off x="4520052" y="63961"/>
              <a:ext cx="173244" cy="4896000"/>
            </a:xfrm>
            <a:prstGeom prst="leftBrace">
              <a:avLst>
                <a:gd name="adj1" fmla="val 13931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131" name="Rectangle 125"/>
          <p:cNvSpPr>
            <a:spLocks noChangeArrowheads="1"/>
          </p:cNvSpPr>
          <p:nvPr/>
        </p:nvSpPr>
        <p:spPr bwMode="auto">
          <a:xfrm>
            <a:off x="516726" y="452057"/>
            <a:ext cx="8099603" cy="356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9830" tIns="44917" rIns="89830" bIns="44917"/>
          <a:lstStyle/>
          <a:p>
            <a:pPr algn="ctr" eaLnBrk="0" hangingPunct="0"/>
            <a:r>
              <a:rPr lang="ru-RU" sz="1600" dirty="0" smtClean="0">
                <a:cs typeface="Times New Roman" pitchFamily="18" charset="0"/>
              </a:rPr>
              <a:t>Большой </a:t>
            </a:r>
            <a:r>
              <a:rPr lang="ru-RU" sz="1600" dirty="0">
                <a:cs typeface="Times New Roman" pitchFamily="18" charset="0"/>
              </a:rPr>
              <a:t>взрыв </a:t>
            </a:r>
            <a:r>
              <a:rPr lang="ru-RU" sz="1600" dirty="0" smtClean="0">
                <a:cs typeface="Times New Roman" pitchFamily="18" charset="0"/>
              </a:rPr>
              <a:t>-13,7 </a:t>
            </a:r>
            <a:r>
              <a:rPr lang="ru-RU" sz="1600" dirty="0">
                <a:cs typeface="Times New Roman" pitchFamily="18" charset="0"/>
              </a:rPr>
              <a:t>млрд. лет назад появились пространство и время</a:t>
            </a:r>
            <a:endParaRPr lang="ru-RU" sz="900" dirty="0"/>
          </a:p>
          <a:p>
            <a:pPr algn="ctr" eaLnBrk="0" hangingPunct="0"/>
            <a:endParaRPr lang="ru-RU" sz="2000" dirty="0"/>
          </a:p>
        </p:txBody>
      </p:sp>
      <p:grpSp>
        <p:nvGrpSpPr>
          <p:cNvPr id="80" name="Группа 79"/>
          <p:cNvGrpSpPr/>
          <p:nvPr/>
        </p:nvGrpSpPr>
        <p:grpSpPr>
          <a:xfrm>
            <a:off x="475371" y="2561668"/>
            <a:ext cx="8379925" cy="823295"/>
            <a:chOff x="475371" y="2561668"/>
            <a:chExt cx="8379925" cy="823295"/>
          </a:xfrm>
        </p:grpSpPr>
        <p:sp>
          <p:nvSpPr>
            <p:cNvPr id="3093" name="Text Box 163"/>
            <p:cNvSpPr txBox="1">
              <a:spLocks noChangeArrowheads="1"/>
            </p:cNvSpPr>
            <p:nvPr/>
          </p:nvSpPr>
          <p:spPr bwMode="auto">
            <a:xfrm>
              <a:off x="6868462" y="2635981"/>
              <a:ext cx="1676973" cy="748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830" tIns="44917" rIns="89830" bIns="44917"/>
            <a:lstStyle/>
            <a:p>
              <a:pPr algn="ctr"/>
              <a:r>
                <a:rPr lang="ru-RU" sz="1400" dirty="0">
                  <a:cs typeface="Times New Roman" pitchFamily="18" charset="0"/>
                </a:rPr>
                <a:t>химическая форма движения</a:t>
              </a:r>
              <a:r>
                <a:rPr lang="ru-RU" sz="1200" dirty="0">
                  <a:cs typeface="Times New Roman" pitchFamily="18" charset="0"/>
                </a:rPr>
                <a:t> </a:t>
              </a:r>
              <a:r>
                <a:rPr lang="ru-RU" sz="1400" dirty="0">
                  <a:cs typeface="Times New Roman" pitchFamily="18" charset="0"/>
                </a:rPr>
                <a:t>материи</a:t>
              </a:r>
              <a:endParaRPr lang="ru-RU" dirty="0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475371" y="2561668"/>
              <a:ext cx="8379925" cy="748982"/>
              <a:chOff x="475371" y="2561668"/>
              <a:chExt cx="8379925" cy="748982"/>
            </a:xfrm>
          </p:grpSpPr>
          <p:sp>
            <p:nvSpPr>
              <p:cNvPr id="3138" name="Oval 118"/>
              <p:cNvSpPr>
                <a:spLocks noChangeArrowheads="1"/>
              </p:cNvSpPr>
              <p:nvPr/>
            </p:nvSpPr>
            <p:spPr bwMode="auto">
              <a:xfrm>
                <a:off x="6572441" y="2561668"/>
                <a:ext cx="2282855" cy="74898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5000"/>
                  </a:lnSpc>
                </a:pPr>
                <a:r>
                  <a:rPr lang="ru-RU" sz="1400" dirty="0" smtClean="0">
                    <a:cs typeface="Times New Roman" pitchFamily="18" charset="0"/>
                  </a:rPr>
                  <a:t>химическая</a:t>
                </a:r>
                <a:r>
                  <a:rPr lang="en-US" sz="1400" dirty="0" smtClean="0">
                    <a:cs typeface="Times New Roman" pitchFamily="18" charset="0"/>
                  </a:rPr>
                  <a:t> </a:t>
                </a:r>
                <a:r>
                  <a:rPr lang="ru-RU" sz="1400" dirty="0" smtClean="0">
                    <a:cs typeface="Times New Roman" pitchFamily="18" charset="0"/>
                  </a:rPr>
                  <a:t>форма движения</a:t>
                </a:r>
                <a:r>
                  <a:rPr lang="ru-RU" sz="1200" dirty="0" smtClean="0">
                    <a:cs typeface="Times New Roman" pitchFamily="18" charset="0"/>
                  </a:rPr>
                  <a:t> </a:t>
                </a:r>
                <a:r>
                  <a:rPr lang="ru-RU" sz="1400" dirty="0" smtClean="0">
                    <a:cs typeface="Times New Roman" pitchFamily="18" charset="0"/>
                  </a:rPr>
                  <a:t>материи</a:t>
                </a:r>
                <a:endParaRPr lang="ru-RU" sz="1400" dirty="0" smtClean="0"/>
              </a:p>
              <a:p>
                <a:pPr>
                  <a:lnSpc>
                    <a:spcPct val="85000"/>
                  </a:lnSpc>
                </a:pPr>
                <a:endParaRPr lang="ru-RU" sz="2000" dirty="0">
                  <a:ln>
                    <a:solidFill>
                      <a:schemeClr val="tx1"/>
                    </a:solidFill>
                  </a:ln>
                  <a:latin typeface="Calibri" pitchFamily="34" charset="0"/>
                </a:endParaRPr>
              </a:p>
            </p:txBody>
          </p:sp>
          <p:sp>
            <p:nvSpPr>
              <p:cNvPr id="3134" name="Oval 122"/>
              <p:cNvSpPr>
                <a:spLocks noChangeArrowheads="1"/>
              </p:cNvSpPr>
              <p:nvPr/>
            </p:nvSpPr>
            <p:spPr bwMode="auto">
              <a:xfrm>
                <a:off x="475371" y="2592789"/>
                <a:ext cx="2094740" cy="52068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14" name="Text Box 166"/>
              <p:cNvSpPr txBox="1">
                <a:spLocks noChangeArrowheads="1"/>
              </p:cNvSpPr>
              <p:nvPr/>
            </p:nvSpPr>
            <p:spPr bwMode="auto">
              <a:xfrm>
                <a:off x="2759255" y="2593264"/>
                <a:ext cx="3630769" cy="5021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9830" tIns="44917" rIns="89830" bIns="44917"/>
              <a:lstStyle/>
              <a:p>
                <a:pPr algn="ctr">
                  <a:defRPr/>
                </a:pPr>
                <a:r>
                  <a:rPr lang="ru-RU" sz="1500" b="1" dirty="0">
                    <a:latin typeface="Arial" pitchFamily="34" charset="0"/>
                    <a:cs typeface="Times New Roman" pitchFamily="18" charset="0"/>
                  </a:rPr>
                  <a:t>Одноядерные системы</a:t>
                </a:r>
                <a:endParaRPr lang="ru-RU" sz="800" dirty="0">
                  <a:latin typeface="Arial" pitchFamily="34" charset="0"/>
                </a:endParaRPr>
              </a:p>
              <a:p>
                <a:pPr algn="ctr" eaLnBrk="0" hangingPunct="0">
                  <a:defRPr/>
                </a:pPr>
                <a:r>
                  <a:rPr lang="ru-RU" sz="1500" dirty="0">
                    <a:latin typeface="Arial" pitchFamily="34" charset="0"/>
                    <a:cs typeface="Times New Roman" pitchFamily="18" charset="0"/>
                  </a:rPr>
                  <a:t>(атомы и атомные частицы)</a:t>
                </a:r>
                <a:endParaRPr lang="ru-RU" dirty="0">
                  <a:latin typeface="Arial" pitchFamily="34" charset="0"/>
                </a:endParaRPr>
              </a:p>
            </p:txBody>
          </p:sp>
          <p:sp>
            <p:nvSpPr>
              <p:cNvPr id="3133" name="Text Box 123"/>
              <p:cNvSpPr txBox="1">
                <a:spLocks noChangeArrowheads="1"/>
              </p:cNvSpPr>
              <p:nvPr/>
            </p:nvSpPr>
            <p:spPr bwMode="auto">
              <a:xfrm>
                <a:off x="665265" y="2616047"/>
                <a:ext cx="1712420" cy="434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9830" tIns="44917" rIns="89830" bIns="44917"/>
              <a:lstStyle/>
              <a:p>
                <a:pPr algn="ctr"/>
                <a:r>
                  <a:rPr lang="ru-RU" sz="1400" dirty="0">
                    <a:cs typeface="Times New Roman" pitchFamily="18" charset="0"/>
                  </a:rPr>
                  <a:t>химический элемент</a:t>
                </a:r>
                <a:endParaRPr lang="ru-RU" dirty="0"/>
              </a:p>
            </p:txBody>
          </p:sp>
        </p:grpSp>
      </p:grpSp>
      <p:grpSp>
        <p:nvGrpSpPr>
          <p:cNvPr id="82" name="Группа 81"/>
          <p:cNvGrpSpPr/>
          <p:nvPr/>
        </p:nvGrpSpPr>
        <p:grpSpPr>
          <a:xfrm>
            <a:off x="1785918" y="3083099"/>
            <a:ext cx="2786082" cy="324000"/>
            <a:chOff x="1785918" y="3083099"/>
            <a:chExt cx="2786082" cy="324000"/>
          </a:xfrm>
        </p:grpSpPr>
        <p:sp>
          <p:nvSpPr>
            <p:cNvPr id="3092" name="Line 164"/>
            <p:cNvSpPr>
              <a:spLocks noChangeShapeType="1"/>
            </p:cNvSpPr>
            <p:nvPr/>
          </p:nvSpPr>
          <p:spPr bwMode="auto">
            <a:xfrm flipH="1">
              <a:off x="4572000" y="3083099"/>
              <a:ext cx="0" cy="32400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6" name="Text Box 120"/>
            <p:cNvSpPr txBox="1">
              <a:spLocks noChangeArrowheads="1"/>
            </p:cNvSpPr>
            <p:nvPr/>
          </p:nvSpPr>
          <p:spPr bwMode="auto">
            <a:xfrm>
              <a:off x="1834778" y="3154537"/>
              <a:ext cx="2248343" cy="175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400" dirty="0">
                  <a:cs typeface="Times New Roman" pitchFamily="18" charset="0"/>
                </a:rPr>
                <a:t>химическая связь</a:t>
              </a:r>
              <a:endParaRPr lang="ru-RU" dirty="0"/>
            </a:p>
          </p:txBody>
        </p:sp>
        <p:sp>
          <p:nvSpPr>
            <p:cNvPr id="2167" name="Oval 119"/>
            <p:cNvSpPr>
              <a:spLocks noChangeArrowheads="1"/>
            </p:cNvSpPr>
            <p:nvPr/>
          </p:nvSpPr>
          <p:spPr bwMode="auto">
            <a:xfrm>
              <a:off x="1785918" y="3143248"/>
              <a:ext cx="2343711" cy="24206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0"/>
              </a:scheme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139" name="Text Box 117"/>
          <p:cNvSpPr txBox="1">
            <a:spLocks noChangeArrowheads="1"/>
          </p:cNvSpPr>
          <p:nvPr/>
        </p:nvSpPr>
        <p:spPr bwMode="auto">
          <a:xfrm>
            <a:off x="2212762" y="126868"/>
            <a:ext cx="4680000" cy="2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900" dirty="0" smtClean="0">
                <a:cs typeface="Times New Roman" pitchFamily="18" charset="0"/>
              </a:rPr>
              <a:t>Материя.  Уровни </a:t>
            </a:r>
            <a:r>
              <a:rPr lang="ru-RU" sz="1900" dirty="0">
                <a:cs typeface="Times New Roman" pitchFamily="18" charset="0"/>
              </a:rPr>
              <a:t>организации материи</a:t>
            </a:r>
            <a:endParaRPr lang="ru-RU" dirty="0"/>
          </a:p>
        </p:txBody>
      </p:sp>
      <p:grpSp>
        <p:nvGrpSpPr>
          <p:cNvPr id="77" name="Группа 76"/>
          <p:cNvGrpSpPr/>
          <p:nvPr/>
        </p:nvGrpSpPr>
        <p:grpSpPr>
          <a:xfrm>
            <a:off x="428596" y="3412017"/>
            <a:ext cx="8215370" cy="1695987"/>
            <a:chOff x="428596" y="3412017"/>
            <a:chExt cx="8215370" cy="1695987"/>
          </a:xfrm>
        </p:grpSpPr>
        <p:sp>
          <p:nvSpPr>
            <p:cNvPr id="3135" name="Oval 121"/>
            <p:cNvSpPr>
              <a:spLocks noChangeArrowheads="1"/>
            </p:cNvSpPr>
            <p:nvPr/>
          </p:nvSpPr>
          <p:spPr bwMode="auto">
            <a:xfrm>
              <a:off x="686364" y="3547764"/>
              <a:ext cx="1547001" cy="40486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13" name="Text Box 165"/>
            <p:cNvSpPr txBox="1">
              <a:spLocks noChangeArrowheads="1"/>
            </p:cNvSpPr>
            <p:nvPr/>
          </p:nvSpPr>
          <p:spPr bwMode="auto">
            <a:xfrm>
              <a:off x="2754718" y="3412017"/>
              <a:ext cx="3630769" cy="23494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ru-RU" sz="1500" b="1">
                  <a:latin typeface="Arial" pitchFamily="34" charset="0"/>
                  <a:cs typeface="Times New Roman" pitchFamily="18" charset="0"/>
                </a:rPr>
                <a:t>Многоядерные системы</a:t>
              </a:r>
              <a:endParaRPr lang="ru-RU">
                <a:latin typeface="Arial" pitchFamily="34" charset="0"/>
              </a:endParaRPr>
            </a:p>
          </p:txBody>
        </p:sp>
        <p:sp>
          <p:nvSpPr>
            <p:cNvPr id="3094" name="Line 162"/>
            <p:cNvSpPr>
              <a:spLocks noChangeShapeType="1"/>
            </p:cNvSpPr>
            <p:nvPr/>
          </p:nvSpPr>
          <p:spPr bwMode="auto">
            <a:xfrm flipH="1">
              <a:off x="1669592" y="3643314"/>
              <a:ext cx="2902408" cy="722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Line 161"/>
            <p:cNvSpPr>
              <a:spLocks noChangeShapeType="1"/>
            </p:cNvSpPr>
            <p:nvPr/>
          </p:nvSpPr>
          <p:spPr bwMode="auto">
            <a:xfrm flipH="1">
              <a:off x="4574640" y="3631776"/>
              <a:ext cx="0" cy="25200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Line 160"/>
            <p:cNvSpPr>
              <a:spLocks noChangeShapeType="1"/>
            </p:cNvSpPr>
            <p:nvPr/>
          </p:nvSpPr>
          <p:spPr bwMode="auto">
            <a:xfrm>
              <a:off x="4572000" y="3643314"/>
              <a:ext cx="2929442" cy="7027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Line 159"/>
            <p:cNvSpPr>
              <a:spLocks noChangeShapeType="1"/>
            </p:cNvSpPr>
            <p:nvPr/>
          </p:nvSpPr>
          <p:spPr bwMode="auto">
            <a:xfrm flipH="1">
              <a:off x="1791550" y="4036373"/>
              <a:ext cx="2304000" cy="3051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Text Box 156"/>
            <p:cNvSpPr txBox="1">
              <a:spLocks noChangeArrowheads="1"/>
            </p:cNvSpPr>
            <p:nvPr/>
          </p:nvSpPr>
          <p:spPr bwMode="auto">
            <a:xfrm>
              <a:off x="686364" y="3496029"/>
              <a:ext cx="1547001" cy="383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830" tIns="44917" rIns="89830" bIns="44917"/>
            <a:lstStyle/>
            <a:p>
              <a:pPr algn="ctr"/>
              <a:r>
                <a:rPr lang="ru-RU" sz="1400" dirty="0">
                  <a:cs typeface="Times New Roman" pitchFamily="18" charset="0"/>
                </a:rPr>
                <a:t>химическое вещество</a:t>
              </a:r>
              <a:endParaRPr lang="ru-RU" dirty="0"/>
            </a:p>
          </p:txBody>
        </p:sp>
        <p:sp>
          <p:nvSpPr>
            <p:cNvPr id="3104" name="AutoShape 152"/>
            <p:cNvSpPr>
              <a:spLocks/>
            </p:cNvSpPr>
            <p:nvPr/>
          </p:nvSpPr>
          <p:spPr bwMode="auto">
            <a:xfrm rot="16200000">
              <a:off x="1763816" y="3660027"/>
              <a:ext cx="159954" cy="2736000"/>
            </a:xfrm>
            <a:prstGeom prst="leftBrace">
              <a:avLst>
                <a:gd name="adj1" fmla="val 146813"/>
                <a:gd name="adj2" fmla="val 5001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06" name="Rectangle 150"/>
            <p:cNvSpPr>
              <a:spLocks noChangeArrowheads="1"/>
            </p:cNvSpPr>
            <p:nvPr/>
          </p:nvSpPr>
          <p:spPr bwMode="auto">
            <a:xfrm>
              <a:off x="4018570" y="3870658"/>
              <a:ext cx="1185781" cy="216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400" dirty="0">
                  <a:cs typeface="Times New Roman" pitchFamily="18" charset="0"/>
                </a:rPr>
                <a:t>молекулы</a:t>
              </a:r>
              <a:endParaRPr lang="ru-RU" dirty="0"/>
            </a:p>
          </p:txBody>
        </p:sp>
        <p:sp>
          <p:nvSpPr>
            <p:cNvPr id="3107" name="Line 149"/>
            <p:cNvSpPr>
              <a:spLocks noChangeShapeType="1"/>
            </p:cNvSpPr>
            <p:nvPr/>
          </p:nvSpPr>
          <p:spPr bwMode="auto">
            <a:xfrm flipH="1">
              <a:off x="3664743" y="4123028"/>
              <a:ext cx="1035554" cy="1129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Line 148"/>
            <p:cNvSpPr>
              <a:spLocks noChangeShapeType="1"/>
            </p:cNvSpPr>
            <p:nvPr/>
          </p:nvSpPr>
          <p:spPr bwMode="auto">
            <a:xfrm>
              <a:off x="4700297" y="4116857"/>
              <a:ext cx="737632" cy="119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Text Box 147"/>
            <p:cNvSpPr txBox="1">
              <a:spLocks noChangeArrowheads="1"/>
            </p:cNvSpPr>
            <p:nvPr/>
          </p:nvSpPr>
          <p:spPr bwMode="auto">
            <a:xfrm>
              <a:off x="2962356" y="4247280"/>
              <a:ext cx="1404000" cy="216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400" dirty="0" err="1">
                  <a:cs typeface="Times New Roman" pitchFamily="18" charset="0"/>
                </a:rPr>
                <a:t>гомоядерные</a:t>
              </a:r>
              <a:endParaRPr lang="ru-RU" dirty="0"/>
            </a:p>
          </p:txBody>
        </p:sp>
        <p:sp>
          <p:nvSpPr>
            <p:cNvPr id="3110" name="Text Box 146"/>
            <p:cNvSpPr txBox="1">
              <a:spLocks noChangeArrowheads="1"/>
            </p:cNvSpPr>
            <p:nvPr/>
          </p:nvSpPr>
          <p:spPr bwMode="auto">
            <a:xfrm>
              <a:off x="4736487" y="4243111"/>
              <a:ext cx="1512000" cy="216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400" dirty="0" err="1">
                  <a:cs typeface="Times New Roman" pitchFamily="18" charset="0"/>
                </a:rPr>
                <a:t>гетероядерные</a:t>
              </a:r>
              <a:endParaRPr lang="ru-RU" dirty="0"/>
            </a:p>
          </p:txBody>
        </p:sp>
        <p:sp>
          <p:nvSpPr>
            <p:cNvPr id="3111" name="Rectangle 145"/>
            <p:cNvSpPr>
              <a:spLocks noChangeArrowheads="1"/>
            </p:cNvSpPr>
            <p:nvPr/>
          </p:nvSpPr>
          <p:spPr bwMode="auto">
            <a:xfrm>
              <a:off x="986819" y="4364144"/>
              <a:ext cx="1387491" cy="216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400" dirty="0" err="1">
                  <a:cs typeface="Times New Roman" pitchFamily="18" charset="0"/>
                </a:rPr>
                <a:t>ассоциаты</a:t>
              </a:r>
              <a:endParaRPr lang="ru-RU" dirty="0"/>
            </a:p>
          </p:txBody>
        </p:sp>
        <p:sp>
          <p:nvSpPr>
            <p:cNvPr id="3112" name="Line 144"/>
            <p:cNvSpPr>
              <a:spLocks noChangeShapeType="1"/>
            </p:cNvSpPr>
            <p:nvPr/>
          </p:nvSpPr>
          <p:spPr bwMode="auto">
            <a:xfrm flipH="1">
              <a:off x="1104975" y="4569934"/>
              <a:ext cx="641419" cy="144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Line 143"/>
            <p:cNvSpPr>
              <a:spLocks noChangeShapeType="1"/>
            </p:cNvSpPr>
            <p:nvPr/>
          </p:nvSpPr>
          <p:spPr bwMode="auto">
            <a:xfrm>
              <a:off x="1818975" y="4575052"/>
              <a:ext cx="573057" cy="144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Text Box 142"/>
            <p:cNvSpPr txBox="1">
              <a:spLocks noChangeArrowheads="1"/>
            </p:cNvSpPr>
            <p:nvPr/>
          </p:nvSpPr>
          <p:spPr bwMode="auto">
            <a:xfrm>
              <a:off x="428596" y="4723446"/>
              <a:ext cx="991668" cy="216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400" dirty="0">
                  <a:cs typeface="Times New Roman" pitchFamily="18" charset="0"/>
                </a:rPr>
                <a:t>атомные</a:t>
              </a:r>
              <a:endParaRPr lang="ru-RU" dirty="0"/>
            </a:p>
          </p:txBody>
        </p:sp>
        <p:sp>
          <p:nvSpPr>
            <p:cNvPr id="3115" name="Text Box 141"/>
            <p:cNvSpPr txBox="1">
              <a:spLocks noChangeArrowheads="1"/>
            </p:cNvSpPr>
            <p:nvPr/>
          </p:nvSpPr>
          <p:spPr bwMode="auto">
            <a:xfrm>
              <a:off x="1643042" y="4725345"/>
              <a:ext cx="1620000" cy="216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400" dirty="0">
                  <a:cs typeface="Times New Roman" pitchFamily="18" charset="0"/>
                </a:rPr>
                <a:t>молекулярные</a:t>
              </a:r>
              <a:endParaRPr lang="ru-RU" dirty="0"/>
            </a:p>
          </p:txBody>
        </p:sp>
        <p:sp>
          <p:nvSpPr>
            <p:cNvPr id="3116" name="Text Box 140"/>
            <p:cNvSpPr txBox="1">
              <a:spLocks noChangeArrowheads="1"/>
            </p:cNvSpPr>
            <p:nvPr/>
          </p:nvSpPr>
          <p:spPr bwMode="auto">
            <a:xfrm>
              <a:off x="7167966" y="4692120"/>
              <a:ext cx="1476000" cy="216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400">
                  <a:cs typeface="Times New Roman" pitchFamily="18" charset="0"/>
                </a:rPr>
                <a:t>молекулярные</a:t>
              </a:r>
              <a:endParaRPr lang="ru-RU"/>
            </a:p>
          </p:txBody>
        </p:sp>
        <p:sp>
          <p:nvSpPr>
            <p:cNvPr id="3118" name="AutoShape 138"/>
            <p:cNvSpPr>
              <a:spLocks/>
            </p:cNvSpPr>
            <p:nvPr/>
          </p:nvSpPr>
          <p:spPr bwMode="auto">
            <a:xfrm rot="16200000">
              <a:off x="6995177" y="3779784"/>
              <a:ext cx="134798" cy="2380002"/>
            </a:xfrm>
            <a:prstGeom prst="leftBrace">
              <a:avLst>
                <a:gd name="adj1" fmla="val 4799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23" name="Rectangle 133"/>
            <p:cNvSpPr>
              <a:spLocks noChangeArrowheads="1"/>
            </p:cNvSpPr>
            <p:nvPr/>
          </p:nvSpPr>
          <p:spPr bwMode="auto">
            <a:xfrm>
              <a:off x="7078611" y="4365568"/>
              <a:ext cx="1147802" cy="216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400" dirty="0">
                  <a:cs typeface="Times New Roman" pitchFamily="18" charset="0"/>
                </a:rPr>
                <a:t>агрегаты</a:t>
              </a:r>
              <a:endParaRPr lang="ru-RU" dirty="0"/>
            </a:p>
          </p:txBody>
        </p:sp>
        <p:sp>
          <p:nvSpPr>
            <p:cNvPr id="3124" name="Line 132"/>
            <p:cNvSpPr>
              <a:spLocks noChangeShapeType="1"/>
            </p:cNvSpPr>
            <p:nvPr/>
          </p:nvSpPr>
          <p:spPr bwMode="auto">
            <a:xfrm flipH="1">
              <a:off x="6049809" y="4559696"/>
              <a:ext cx="1356264" cy="1324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5" name="Line 131"/>
            <p:cNvSpPr>
              <a:spLocks noChangeShapeType="1"/>
            </p:cNvSpPr>
            <p:nvPr/>
          </p:nvSpPr>
          <p:spPr bwMode="auto">
            <a:xfrm>
              <a:off x="7595967" y="4559696"/>
              <a:ext cx="331681" cy="1324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Text Box 130"/>
            <p:cNvSpPr txBox="1">
              <a:spLocks noChangeArrowheads="1"/>
            </p:cNvSpPr>
            <p:nvPr/>
          </p:nvSpPr>
          <p:spPr bwMode="auto">
            <a:xfrm>
              <a:off x="5794910" y="4692120"/>
              <a:ext cx="991668" cy="216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400" dirty="0">
                  <a:cs typeface="Times New Roman" pitchFamily="18" charset="0"/>
                </a:rPr>
                <a:t>атомные</a:t>
              </a:r>
              <a:endParaRPr lang="ru-RU" dirty="0"/>
            </a:p>
          </p:txBody>
        </p:sp>
        <p:sp>
          <p:nvSpPr>
            <p:cNvPr id="3140" name="Line 116"/>
            <p:cNvSpPr>
              <a:spLocks noChangeShapeType="1"/>
            </p:cNvSpPr>
            <p:nvPr/>
          </p:nvSpPr>
          <p:spPr bwMode="auto">
            <a:xfrm>
              <a:off x="5214943" y="4000504"/>
              <a:ext cx="2285656" cy="3456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2" name="Line 112"/>
            <p:cNvSpPr>
              <a:spLocks noChangeShapeType="1"/>
            </p:cNvSpPr>
            <p:nvPr/>
          </p:nvSpPr>
          <p:spPr bwMode="auto">
            <a:xfrm flipV="1">
              <a:off x="2374309" y="4520636"/>
              <a:ext cx="4688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" name="Rectangle 216"/>
          <p:cNvSpPr>
            <a:spLocks noChangeArrowheads="1"/>
          </p:cNvSpPr>
          <p:nvPr/>
        </p:nvSpPr>
        <p:spPr bwMode="auto">
          <a:xfrm>
            <a:off x="0" y="685561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46" name="Text Box 115"/>
          <p:cNvSpPr txBox="1">
            <a:spLocks noChangeArrowheads="1"/>
          </p:cNvSpPr>
          <p:nvPr/>
        </p:nvSpPr>
        <p:spPr bwMode="auto">
          <a:xfrm>
            <a:off x="3456000" y="4872753"/>
            <a:ext cx="2232000" cy="25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89830" tIns="44917" rIns="89830" bIns="44917"/>
          <a:lstStyle/>
          <a:p>
            <a:pPr algn="ctr"/>
            <a:r>
              <a:rPr lang="ru-RU" sz="1200" dirty="0">
                <a:cs typeface="Times New Roman" pitchFamily="18" charset="0"/>
              </a:rPr>
              <a:t>агрегатное </a:t>
            </a:r>
            <a:r>
              <a:rPr lang="ru-RU" sz="1200" dirty="0" smtClean="0">
                <a:cs typeface="Times New Roman" pitchFamily="18" charset="0"/>
              </a:rPr>
              <a:t>состояние,</a:t>
            </a:r>
            <a:r>
              <a:rPr lang="en-US" sz="1200" dirty="0" smtClean="0">
                <a:cs typeface="Times New Roman" pitchFamily="18" charset="0"/>
              </a:rPr>
              <a:t> </a:t>
            </a:r>
            <a:r>
              <a:rPr lang="ru-RU" sz="1200" dirty="0" smtClean="0">
                <a:cs typeface="Times New Roman" pitchFamily="18" charset="0"/>
              </a:rPr>
              <a:t>фаза</a:t>
            </a:r>
            <a:endParaRPr lang="ru-RU" dirty="0"/>
          </a:p>
        </p:txBody>
      </p:sp>
      <p:sp>
        <p:nvSpPr>
          <p:cNvPr id="3099" name="Text Box 157"/>
          <p:cNvSpPr txBox="1">
            <a:spLocks noChangeArrowheads="1"/>
          </p:cNvSpPr>
          <p:nvPr/>
        </p:nvSpPr>
        <p:spPr bwMode="auto">
          <a:xfrm>
            <a:off x="4086000" y="4598290"/>
            <a:ext cx="972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89830" tIns="44917" rIns="89830" bIns="44917"/>
          <a:lstStyle/>
          <a:p>
            <a:r>
              <a:rPr lang="ru-RU" sz="1200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при </a:t>
            </a:r>
            <a:r>
              <a:rPr lang="ru-RU" sz="1200" dirty="0" err="1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n</a:t>
            </a:r>
            <a:r>
              <a:rPr lang="ru-RU" sz="1200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 &gt; N</a:t>
            </a:r>
            <a:r>
              <a:rPr lang="ru-RU" sz="1200" baseline="-30000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А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285720" y="4877873"/>
            <a:ext cx="8572560" cy="1735355"/>
            <a:chOff x="285720" y="4877873"/>
            <a:chExt cx="8572560" cy="1735355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285720" y="4993228"/>
              <a:ext cx="8572560" cy="1620000"/>
              <a:chOff x="285720" y="4929198"/>
              <a:chExt cx="8572560" cy="1785950"/>
            </a:xfrm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285720" y="5143512"/>
                <a:ext cx="8572560" cy="15716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9" name="Line 127"/>
              <p:cNvSpPr>
                <a:spLocks noChangeShapeType="1"/>
              </p:cNvSpPr>
              <p:nvPr/>
            </p:nvSpPr>
            <p:spPr bwMode="auto">
              <a:xfrm flipH="1">
                <a:off x="6357950" y="4929198"/>
                <a:ext cx="1428760" cy="12144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stealth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0" name="Freeform 126"/>
              <p:cNvSpPr>
                <a:spLocks/>
              </p:cNvSpPr>
              <p:nvPr/>
            </p:nvSpPr>
            <p:spPr bwMode="auto">
              <a:xfrm>
                <a:off x="7143768" y="4933313"/>
                <a:ext cx="455745" cy="1210331"/>
              </a:xfrm>
              <a:custGeom>
                <a:avLst/>
                <a:gdLst>
                  <a:gd name="T0" fmla="*/ 165 w 540"/>
                  <a:gd name="T1" fmla="*/ 0 h 2550"/>
                  <a:gd name="T2" fmla="*/ 0 w 540"/>
                  <a:gd name="T3" fmla="*/ 1515 h 2550"/>
                  <a:gd name="T4" fmla="*/ 540 w 540"/>
                  <a:gd name="T5" fmla="*/ 2550 h 2550"/>
                  <a:gd name="T6" fmla="*/ 0 60000 65536"/>
                  <a:gd name="T7" fmla="*/ 0 60000 65536"/>
                  <a:gd name="T8" fmla="*/ 0 60000 65536"/>
                  <a:gd name="T9" fmla="*/ 0 w 540"/>
                  <a:gd name="T10" fmla="*/ 0 h 2550"/>
                  <a:gd name="T11" fmla="*/ 540 w 540"/>
                  <a:gd name="T12" fmla="*/ 2550 h 25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0" h="2550">
                    <a:moveTo>
                      <a:pt x="165" y="0"/>
                    </a:moveTo>
                    <a:lnTo>
                      <a:pt x="0" y="1515"/>
                    </a:lnTo>
                    <a:lnTo>
                      <a:pt x="540" y="255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stealth" w="sm" len="lg"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206" name="Text Box 158"/>
              <p:cNvSpPr txBox="1">
                <a:spLocks noChangeArrowheads="1"/>
              </p:cNvSpPr>
              <p:nvPr/>
            </p:nvSpPr>
            <p:spPr bwMode="auto">
              <a:xfrm>
                <a:off x="3620107" y="5192240"/>
                <a:ext cx="1890498" cy="31750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830" tIns="44917" rIns="89830" bIns="44917"/>
              <a:lstStyle/>
              <a:p>
                <a:pPr algn="ctr">
                  <a:defRPr/>
                </a:pPr>
                <a:r>
                  <a:rPr lang="ru-RU" sz="1500" b="1">
                    <a:latin typeface="Arial" pitchFamily="34" charset="0"/>
                    <a:cs typeface="Times New Roman" pitchFamily="18" charset="0"/>
                  </a:rPr>
                  <a:t>Тела</a:t>
                </a: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101" name="Text Box 155"/>
              <p:cNvSpPr txBox="1">
                <a:spLocks noChangeArrowheads="1"/>
              </p:cNvSpPr>
              <p:nvPr/>
            </p:nvSpPr>
            <p:spPr bwMode="auto">
              <a:xfrm>
                <a:off x="428596" y="5715016"/>
                <a:ext cx="1476000" cy="288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9830" tIns="44917" rIns="89830" bIns="44917"/>
              <a:lstStyle/>
              <a:p>
                <a:r>
                  <a:rPr lang="ru-RU" sz="1400" b="1" dirty="0">
                    <a:latin typeface="Arial" pitchFamily="34" charset="0"/>
                    <a:cs typeface="Arial" pitchFamily="34" charset="0"/>
                  </a:rPr>
                  <a:t>газообразные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2" name="Text Box 154"/>
              <p:cNvSpPr txBox="1">
                <a:spLocks noChangeArrowheads="1"/>
              </p:cNvSpPr>
              <p:nvPr/>
            </p:nvSpPr>
            <p:spPr bwMode="auto">
              <a:xfrm>
                <a:off x="2143108" y="5715016"/>
                <a:ext cx="1152000" cy="288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9830" tIns="44917" rIns="89830" bIns="44917"/>
              <a:lstStyle/>
              <a:p>
                <a:pPr algn="ctr"/>
                <a:r>
                  <a:rPr lang="ru-RU" sz="1400" b="1" dirty="0">
                    <a:latin typeface="Arial Black" pitchFamily="34" charset="0"/>
                    <a:cs typeface="Arial" pitchFamily="34" charset="0"/>
                  </a:rPr>
                  <a:t>жидкие</a:t>
                </a:r>
                <a:endParaRPr lang="ru-RU" b="1" dirty="0"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3103" name="Text Box 153"/>
              <p:cNvSpPr txBox="1">
                <a:spLocks noChangeArrowheads="1"/>
              </p:cNvSpPr>
              <p:nvPr/>
            </p:nvSpPr>
            <p:spPr bwMode="auto">
              <a:xfrm>
                <a:off x="6586576" y="5498454"/>
                <a:ext cx="1332000" cy="288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89830" tIns="44917" rIns="89830" bIns="44917"/>
              <a:lstStyle/>
              <a:p>
                <a:pPr algn="ctr"/>
                <a:r>
                  <a:rPr lang="ru-RU" sz="1400" dirty="0">
                    <a:latin typeface="Arial Black" pitchFamily="34" charset="0"/>
                    <a:cs typeface="Times New Roman" pitchFamily="18" charset="0"/>
                  </a:rPr>
                  <a:t>твёрдые</a:t>
                </a:r>
                <a:endParaRPr lang="ru-RU" dirty="0">
                  <a:latin typeface="Arial Black" pitchFamily="34" charset="0"/>
                </a:endParaRPr>
              </a:p>
            </p:txBody>
          </p:sp>
          <p:sp>
            <p:nvSpPr>
              <p:cNvPr id="3105" name="AutoShape 151"/>
              <p:cNvSpPr>
                <a:spLocks/>
              </p:cNvSpPr>
              <p:nvPr/>
            </p:nvSpPr>
            <p:spPr bwMode="auto">
              <a:xfrm rot="5400000">
                <a:off x="1714582" y="4286154"/>
                <a:ext cx="125780" cy="2412000"/>
              </a:xfrm>
              <a:prstGeom prst="leftBrace">
                <a:avLst>
                  <a:gd name="adj1" fmla="val 97290"/>
                  <a:gd name="adj2" fmla="val 49972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19" name="Text Box 137"/>
              <p:cNvSpPr txBox="1">
                <a:spLocks noChangeArrowheads="1"/>
              </p:cNvSpPr>
              <p:nvPr/>
            </p:nvSpPr>
            <p:spPr bwMode="auto">
              <a:xfrm>
                <a:off x="2857488" y="6143644"/>
                <a:ext cx="1110668" cy="4912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sz="1400" dirty="0">
                    <a:cs typeface="Times New Roman" pitchFamily="18" charset="0"/>
                  </a:rPr>
                  <a:t>атомная </a:t>
                </a:r>
                <a:r>
                  <a:rPr lang="ru-RU" sz="1400" dirty="0" err="1">
                    <a:cs typeface="Times New Roman" pitchFamily="18" charset="0"/>
                  </a:rPr>
                  <a:t>крист</a:t>
                </a:r>
                <a:r>
                  <a:rPr lang="ru-RU" sz="1400" dirty="0">
                    <a:cs typeface="Times New Roman" pitchFamily="18" charset="0"/>
                  </a:rPr>
                  <a:t>. </a:t>
                </a:r>
                <a:r>
                  <a:rPr lang="ru-RU" sz="1400" dirty="0" err="1">
                    <a:cs typeface="Times New Roman" pitchFamily="18" charset="0"/>
                  </a:rPr>
                  <a:t>реш</a:t>
                </a:r>
                <a:r>
                  <a:rPr lang="ru-RU" sz="1400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  <p:sp>
            <p:nvSpPr>
              <p:cNvPr id="3120" name="Text Box 136"/>
              <p:cNvSpPr txBox="1">
                <a:spLocks noChangeArrowheads="1"/>
              </p:cNvSpPr>
              <p:nvPr/>
            </p:nvSpPr>
            <p:spPr bwMode="auto">
              <a:xfrm>
                <a:off x="4286248" y="6143644"/>
                <a:ext cx="1161306" cy="4755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sz="1400" dirty="0" err="1">
                    <a:cs typeface="Times New Roman" pitchFamily="18" charset="0"/>
                  </a:rPr>
                  <a:t>металлич</a:t>
                </a:r>
                <a:r>
                  <a:rPr lang="ru-RU" sz="1400" dirty="0">
                    <a:cs typeface="Times New Roman" pitchFamily="18" charset="0"/>
                  </a:rPr>
                  <a:t>. </a:t>
                </a:r>
                <a:r>
                  <a:rPr lang="ru-RU" sz="1400" dirty="0" err="1">
                    <a:cs typeface="Times New Roman" pitchFamily="18" charset="0"/>
                  </a:rPr>
                  <a:t>крист</a:t>
                </a:r>
                <a:r>
                  <a:rPr lang="ru-RU" sz="1400" dirty="0">
                    <a:cs typeface="Times New Roman" pitchFamily="18" charset="0"/>
                  </a:rPr>
                  <a:t>. </a:t>
                </a:r>
                <a:r>
                  <a:rPr lang="ru-RU" sz="1400" dirty="0" err="1">
                    <a:cs typeface="Times New Roman" pitchFamily="18" charset="0"/>
                  </a:rPr>
                  <a:t>реш</a:t>
                </a:r>
                <a:r>
                  <a:rPr lang="ru-RU" sz="1400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  <p:sp>
            <p:nvSpPr>
              <p:cNvPr id="3121" name="Text Box 135"/>
              <p:cNvSpPr txBox="1">
                <a:spLocks noChangeArrowheads="1"/>
              </p:cNvSpPr>
              <p:nvPr/>
            </p:nvSpPr>
            <p:spPr bwMode="auto">
              <a:xfrm>
                <a:off x="5786446" y="6143644"/>
                <a:ext cx="1016143" cy="4931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sz="1400" dirty="0">
                    <a:cs typeface="Times New Roman" pitchFamily="18" charset="0"/>
                  </a:rPr>
                  <a:t>молекул. </a:t>
                </a:r>
                <a:r>
                  <a:rPr lang="ru-RU" sz="1400" dirty="0" err="1">
                    <a:cs typeface="Times New Roman" pitchFamily="18" charset="0"/>
                  </a:rPr>
                  <a:t>крист</a:t>
                </a:r>
                <a:r>
                  <a:rPr lang="ru-RU" sz="1400" dirty="0">
                    <a:cs typeface="Times New Roman" pitchFamily="18" charset="0"/>
                  </a:rPr>
                  <a:t>. </a:t>
                </a:r>
                <a:r>
                  <a:rPr lang="ru-RU" sz="1400" dirty="0" err="1">
                    <a:cs typeface="Times New Roman" pitchFamily="18" charset="0"/>
                  </a:rPr>
                  <a:t>реш</a:t>
                </a:r>
                <a:r>
                  <a:rPr lang="ru-RU" sz="1400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  <p:sp>
            <p:nvSpPr>
              <p:cNvPr id="3122" name="Text Box 134"/>
              <p:cNvSpPr txBox="1">
                <a:spLocks noChangeArrowheads="1"/>
              </p:cNvSpPr>
              <p:nvPr/>
            </p:nvSpPr>
            <p:spPr bwMode="auto">
              <a:xfrm>
                <a:off x="7072330" y="6143644"/>
                <a:ext cx="939341" cy="4855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sz="1400" dirty="0">
                    <a:cs typeface="Times New Roman" pitchFamily="18" charset="0"/>
                  </a:rPr>
                  <a:t>ионная </a:t>
                </a:r>
                <a:r>
                  <a:rPr lang="ru-RU" sz="1400" dirty="0" err="1">
                    <a:cs typeface="Times New Roman" pitchFamily="18" charset="0"/>
                  </a:rPr>
                  <a:t>крист</a:t>
                </a:r>
                <a:r>
                  <a:rPr lang="ru-RU" sz="1400" dirty="0">
                    <a:cs typeface="Times New Roman" pitchFamily="18" charset="0"/>
                  </a:rPr>
                  <a:t>. </a:t>
                </a:r>
                <a:r>
                  <a:rPr lang="ru-RU" sz="1400" dirty="0" err="1">
                    <a:cs typeface="Times New Roman" pitchFamily="18" charset="0"/>
                  </a:rPr>
                  <a:t>реш</a:t>
                </a:r>
                <a:r>
                  <a:rPr lang="ru-RU" sz="1400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  <p:sp>
            <p:nvSpPr>
              <p:cNvPr id="3132" name="Line 124"/>
              <p:cNvSpPr>
                <a:spLocks noChangeShapeType="1"/>
              </p:cNvSpPr>
              <p:nvPr/>
            </p:nvSpPr>
            <p:spPr bwMode="auto">
              <a:xfrm flipH="1">
                <a:off x="3286116" y="5500703"/>
                <a:ext cx="1285884" cy="3571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3" name="Line 111"/>
              <p:cNvSpPr>
                <a:spLocks noChangeShapeType="1"/>
              </p:cNvSpPr>
              <p:nvPr/>
            </p:nvSpPr>
            <p:spPr bwMode="auto">
              <a:xfrm>
                <a:off x="4572000" y="5500702"/>
                <a:ext cx="2071702" cy="1428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4" name="Line 110"/>
              <p:cNvSpPr>
                <a:spLocks noChangeShapeType="1"/>
              </p:cNvSpPr>
              <p:nvPr/>
            </p:nvSpPr>
            <p:spPr bwMode="auto">
              <a:xfrm flipH="1">
                <a:off x="1785918" y="5500703"/>
                <a:ext cx="2786082" cy="2143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28" name="Freeform 128"/>
            <p:cNvSpPr>
              <a:spLocks/>
            </p:cNvSpPr>
            <p:nvPr/>
          </p:nvSpPr>
          <p:spPr bwMode="auto">
            <a:xfrm>
              <a:off x="5166817" y="4877873"/>
              <a:ext cx="1976951" cy="1194333"/>
            </a:xfrm>
            <a:custGeom>
              <a:avLst/>
              <a:gdLst>
                <a:gd name="T0" fmla="*/ 500 w 1295"/>
                <a:gd name="T1" fmla="*/ 0 h 2571"/>
                <a:gd name="T2" fmla="*/ 1295 w 1295"/>
                <a:gd name="T3" fmla="*/ 1461 h 2571"/>
                <a:gd name="T4" fmla="*/ 0 w 1295"/>
                <a:gd name="T5" fmla="*/ 2571 h 2571"/>
                <a:gd name="T6" fmla="*/ 0 60000 65536"/>
                <a:gd name="T7" fmla="*/ 0 60000 65536"/>
                <a:gd name="T8" fmla="*/ 0 60000 65536"/>
                <a:gd name="T9" fmla="*/ 0 w 1295"/>
                <a:gd name="T10" fmla="*/ 0 h 2571"/>
                <a:gd name="T11" fmla="*/ 1295 w 1295"/>
                <a:gd name="T12" fmla="*/ 2571 h 25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5" h="2571">
                  <a:moveTo>
                    <a:pt x="500" y="0"/>
                  </a:moveTo>
                  <a:lnTo>
                    <a:pt x="1295" y="1461"/>
                  </a:lnTo>
                  <a:lnTo>
                    <a:pt x="0" y="25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27" name="Freeform 129"/>
            <p:cNvSpPr>
              <a:spLocks/>
            </p:cNvSpPr>
            <p:nvPr/>
          </p:nvSpPr>
          <p:spPr bwMode="auto">
            <a:xfrm>
              <a:off x="3902631" y="4929198"/>
              <a:ext cx="3098261" cy="1143008"/>
            </a:xfrm>
            <a:custGeom>
              <a:avLst/>
              <a:gdLst>
                <a:gd name="T0" fmla="*/ 1954 w 2554"/>
                <a:gd name="T1" fmla="*/ 0 h 2571"/>
                <a:gd name="T2" fmla="*/ 2554 w 2554"/>
                <a:gd name="T3" fmla="*/ 1476 h 2571"/>
                <a:gd name="T4" fmla="*/ 0 w 2554"/>
                <a:gd name="T5" fmla="*/ 2571 h 2571"/>
                <a:gd name="T6" fmla="*/ 0 60000 65536"/>
                <a:gd name="T7" fmla="*/ 0 60000 65536"/>
                <a:gd name="T8" fmla="*/ 0 60000 65536"/>
                <a:gd name="T9" fmla="*/ 0 w 2554"/>
                <a:gd name="T10" fmla="*/ 0 h 2571"/>
                <a:gd name="T11" fmla="*/ 2554 w 2554"/>
                <a:gd name="T12" fmla="*/ 2571 h 25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4" h="2571">
                  <a:moveTo>
                    <a:pt x="1954" y="0"/>
                  </a:moveTo>
                  <a:lnTo>
                    <a:pt x="2554" y="1476"/>
                  </a:lnTo>
                  <a:lnTo>
                    <a:pt x="0" y="25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211960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4 %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131" grpId="0" animBg="1"/>
      <p:bldP spid="3146" grpId="0" animBg="1"/>
      <p:bldP spid="3099" grpId="0" animBg="1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{}_{{11}}^{{23}}{\textrm  {Na}}+{}_{{2}}^{{4}}{\textrm  {He}}\rightarrow {}_{{13}}^{{27}}{\textrm  {Al*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85689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baseline="30000" dirty="0" smtClean="0"/>
              <a:t>1</a:t>
            </a:r>
            <a:r>
              <a:rPr lang="ru-RU" sz="3600" b="1" baseline="-25000" dirty="0" smtClean="0"/>
              <a:t>1</a:t>
            </a:r>
            <a:r>
              <a:rPr lang="ru-RU" sz="3600" b="1" dirty="0" smtClean="0"/>
              <a:t>H</a:t>
            </a:r>
            <a:r>
              <a:rPr lang="en-US" sz="3600" b="1" dirty="0" smtClean="0"/>
              <a:t> (p) + </a:t>
            </a:r>
            <a:r>
              <a:rPr lang="ru-RU" sz="3600" b="1" baseline="30000" dirty="0" smtClean="0"/>
              <a:t>1</a:t>
            </a:r>
            <a:r>
              <a:rPr lang="ru-RU" sz="3600" b="1" baseline="-25000" dirty="0" smtClean="0"/>
              <a:t>1</a:t>
            </a:r>
            <a:r>
              <a:rPr lang="en-US" sz="3600" b="1" dirty="0" smtClean="0"/>
              <a:t>n </a:t>
            </a:r>
            <a:r>
              <a:rPr lang="ru-RU" sz="3600" b="1" dirty="0" smtClean="0"/>
              <a:t>→</a:t>
            </a:r>
            <a:r>
              <a:rPr lang="en-US" sz="3600" b="1" dirty="0" smtClean="0"/>
              <a:t> </a:t>
            </a:r>
            <a:r>
              <a:rPr lang="ru-RU" sz="3600" b="1" dirty="0" smtClean="0"/>
              <a:t> </a:t>
            </a:r>
            <a:r>
              <a:rPr lang="ru-RU" sz="3600" b="1" baseline="30000" dirty="0" smtClean="0"/>
              <a:t>2</a:t>
            </a:r>
            <a:r>
              <a:rPr lang="ru-RU" sz="3600" b="1" baseline="-25000" dirty="0" smtClean="0"/>
              <a:t>1</a:t>
            </a:r>
            <a:r>
              <a:rPr lang="ru-RU" sz="3600" b="1" dirty="0" smtClean="0"/>
              <a:t>H </a:t>
            </a:r>
            <a:r>
              <a:rPr lang="en-US" sz="3600" b="1" dirty="0" smtClean="0"/>
              <a:t> (D)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/>
              <a:t> </a:t>
            </a:r>
            <a:r>
              <a:rPr lang="ru-RU" sz="3600" b="1" baseline="30000" dirty="0" smtClean="0"/>
              <a:t>2</a:t>
            </a:r>
            <a:r>
              <a:rPr lang="ru-RU" sz="3600" b="1" baseline="-25000" dirty="0" smtClean="0"/>
              <a:t>1</a:t>
            </a:r>
            <a:r>
              <a:rPr lang="ru-RU" sz="3600" b="1" dirty="0" smtClean="0"/>
              <a:t>H</a:t>
            </a:r>
            <a:r>
              <a:rPr lang="en-US" sz="3600" b="1" dirty="0" smtClean="0"/>
              <a:t> (D)</a:t>
            </a:r>
            <a:r>
              <a:rPr lang="ru-RU" sz="3600" b="1" dirty="0" smtClean="0"/>
              <a:t> + </a:t>
            </a:r>
            <a:r>
              <a:rPr lang="ru-RU" sz="3600" b="1" baseline="30000" dirty="0" smtClean="0"/>
              <a:t>3</a:t>
            </a:r>
            <a:r>
              <a:rPr lang="ru-RU" sz="3600" b="1" baseline="-25000" dirty="0" smtClean="0"/>
              <a:t>1</a:t>
            </a:r>
            <a:r>
              <a:rPr lang="ru-RU" sz="3600" b="1" dirty="0" smtClean="0"/>
              <a:t>H </a:t>
            </a:r>
            <a:r>
              <a:rPr lang="en-US" sz="3600" b="1" dirty="0" smtClean="0"/>
              <a:t>(T) </a:t>
            </a:r>
            <a:r>
              <a:rPr lang="ru-RU" sz="3600" b="1" dirty="0" smtClean="0"/>
              <a:t>→ </a:t>
            </a:r>
            <a:r>
              <a:rPr lang="ru-RU" sz="3600" b="1" baseline="30000" dirty="0" smtClean="0"/>
              <a:t>4</a:t>
            </a:r>
            <a:r>
              <a:rPr lang="ru-RU" sz="3600" b="1" baseline="-25000" dirty="0" smtClean="0"/>
              <a:t>2</a:t>
            </a:r>
            <a:r>
              <a:rPr lang="ru-RU" sz="3600" b="1" dirty="0" smtClean="0"/>
              <a:t>He</a:t>
            </a:r>
            <a:r>
              <a:rPr lang="en-US" sz="3600" b="1" dirty="0" smtClean="0"/>
              <a:t> (</a:t>
            </a:r>
            <a:r>
              <a:rPr lang="ru-RU" sz="3600" dirty="0" err="1" smtClean="0"/>
              <a:t>α</a:t>
            </a:r>
            <a:r>
              <a:rPr lang="en-US" sz="3600" b="1" dirty="0" smtClean="0"/>
              <a:t>)</a:t>
            </a:r>
            <a:r>
              <a:rPr lang="ru-RU" sz="3600" b="1" dirty="0" smtClean="0"/>
              <a:t> + </a:t>
            </a:r>
            <a:r>
              <a:rPr lang="ru-RU" sz="3600" b="1" baseline="30000" dirty="0" smtClean="0"/>
              <a:t>1</a:t>
            </a:r>
            <a:r>
              <a:rPr lang="ru-RU" sz="3600" b="1" baseline="-25000" dirty="0" smtClean="0"/>
              <a:t>1</a:t>
            </a:r>
            <a:r>
              <a:rPr lang="en-US" sz="3600" b="1" dirty="0" smtClean="0"/>
              <a:t>n</a:t>
            </a:r>
            <a:endParaRPr lang="ru-RU" sz="3600" dirty="0" smtClean="0"/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Первая ядерная реакция была осуществлена Э. Резерфордом в 1919 году в опытах по обнаружению протонов в продуктах распада ядер.  Резерфорд бомбардировал атомы азота </a:t>
            </a:r>
            <a:r>
              <a:rPr lang="ru-RU" sz="2400" dirty="0" err="1" smtClean="0"/>
              <a:t>α-частицами</a:t>
            </a:r>
            <a:r>
              <a:rPr lang="ru-RU" sz="2400" dirty="0" smtClean="0"/>
              <a:t>. При соударении частиц происходила ядерная реакция, протекавшая по следующей схеме:</a:t>
            </a:r>
          </a:p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baseline="30000" dirty="0" smtClean="0"/>
              <a:t>14</a:t>
            </a:r>
            <a:r>
              <a:rPr lang="ru-RU" sz="3200" b="1" baseline="-25000" dirty="0" smtClean="0"/>
              <a:t>7</a:t>
            </a:r>
            <a:r>
              <a:rPr lang="ru-RU" sz="3200" b="1" dirty="0" smtClean="0"/>
              <a:t>N + </a:t>
            </a:r>
            <a:r>
              <a:rPr lang="ru-RU" sz="3200" b="1" baseline="30000" dirty="0" smtClean="0"/>
              <a:t>4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He → </a:t>
            </a:r>
            <a:r>
              <a:rPr lang="ru-RU" sz="3200" b="1" baseline="30000" dirty="0" smtClean="0"/>
              <a:t>17</a:t>
            </a:r>
            <a:r>
              <a:rPr lang="ru-RU" sz="3200" b="1" baseline="-25000" dirty="0" smtClean="0"/>
              <a:t>8</a:t>
            </a:r>
            <a:r>
              <a:rPr lang="ru-RU" sz="3200" b="1" dirty="0" smtClean="0"/>
              <a:t>O + </a:t>
            </a:r>
            <a:r>
              <a:rPr lang="ru-RU" sz="3200" b="1" baseline="30000" dirty="0" smtClean="0"/>
              <a:t>1</a:t>
            </a:r>
            <a:r>
              <a:rPr lang="ru-RU" sz="3200" b="1" baseline="-25000" dirty="0" smtClean="0"/>
              <a:t>1</a:t>
            </a:r>
            <a:r>
              <a:rPr lang="ru-RU" sz="3200" b="1" dirty="0" smtClean="0"/>
              <a:t>H (протон)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1642"/>
          <a:stretch>
            <a:fillRect/>
          </a:stretch>
        </p:blipFill>
        <p:spPr bwMode="auto">
          <a:xfrm>
            <a:off x="-144000" y="692696"/>
            <a:ext cx="9288000" cy="54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Анатолий Клёсов: Предки западных европейцев начинали с геноцида в Европе -  Аргументы Нед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980728"/>
            <a:ext cx="1691680" cy="126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1. Химия\Общая химия\Презентации\pptx\ПСЭ Д.И.Менделе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2246"/>
            <a:ext cx="8715436" cy="6215106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 rot="9190488">
            <a:off x="825036" y="2708238"/>
            <a:ext cx="6516000" cy="619518"/>
          </a:xfrm>
          <a:prstGeom prst="leftRightArrow">
            <a:avLst>
              <a:gd name="adj1" fmla="val 50000"/>
              <a:gd name="adj2" fmla="val 242789"/>
            </a:avLst>
          </a:prstGeom>
          <a:noFill/>
          <a:ln w="57150">
            <a:solidFill>
              <a:srgbClr val="FF0000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1117334" y="2404030"/>
            <a:ext cx="1620000" cy="36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Простые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6422067" y="2442101"/>
            <a:ext cx="1620000" cy="36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Сложные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4" name="Line 48"/>
          <p:cNvSpPr>
            <a:spLocks noChangeShapeType="1"/>
          </p:cNvSpPr>
          <p:nvPr/>
        </p:nvSpPr>
        <p:spPr bwMode="auto">
          <a:xfrm flipH="1">
            <a:off x="2714611" y="2155237"/>
            <a:ext cx="1214445" cy="465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 sz="2400">
              <a:latin typeface="Arial Black" pitchFamily="34" charset="0"/>
            </a:endParaRPr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>
            <a:off x="5072066" y="2155236"/>
            <a:ext cx="1357323" cy="5000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 sz="2400">
              <a:latin typeface="Arial Black" pitchFamily="34" charset="0"/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267575" y="3316423"/>
            <a:ext cx="1488011" cy="360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Металлы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1981742" y="3316423"/>
            <a:ext cx="1512000" cy="360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Неметаллы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H="1">
            <a:off x="928662" y="2763303"/>
            <a:ext cx="857256" cy="5349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 sz="2000"/>
          </a:p>
        </p:txBody>
      </p:sp>
      <p:sp>
        <p:nvSpPr>
          <p:cNvPr id="9" name="Line 43"/>
          <p:cNvSpPr>
            <a:spLocks noChangeShapeType="1"/>
          </p:cNvSpPr>
          <p:nvPr/>
        </p:nvSpPr>
        <p:spPr bwMode="auto">
          <a:xfrm>
            <a:off x="1928794" y="2763303"/>
            <a:ext cx="785819" cy="5349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 sz="2000"/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4235636" y="3317028"/>
            <a:ext cx="2052000" cy="36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Неорганические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6935828" y="3341199"/>
            <a:ext cx="1800000" cy="39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cs typeface="Times New Roman" pitchFamily="18" charset="0"/>
              </a:rPr>
              <a:t>Органические</a:t>
            </a:r>
            <a:endParaRPr lang="ru-RU" sz="2000" b="1" dirty="0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 flipH="1">
            <a:off x="5072064" y="2834741"/>
            <a:ext cx="2143141" cy="4635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 sz="2000"/>
          </a:p>
        </p:txBody>
      </p:sp>
      <p:sp>
        <p:nvSpPr>
          <p:cNvPr id="13" name="Line 39"/>
          <p:cNvSpPr>
            <a:spLocks noChangeShapeType="1"/>
          </p:cNvSpPr>
          <p:nvPr/>
        </p:nvSpPr>
        <p:spPr bwMode="auto">
          <a:xfrm>
            <a:off x="7286644" y="2834741"/>
            <a:ext cx="428628" cy="4635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 sz="2000"/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345523" y="4262186"/>
            <a:ext cx="1593837" cy="325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>
                <a:latin typeface="Arial Black" pitchFamily="34" charset="0"/>
                <a:cs typeface="Times New Roman" pitchFamily="18" charset="0"/>
              </a:rPr>
              <a:t>Оксиды</a:t>
            </a:r>
            <a:endParaRPr lang="ru-RU" sz="2000">
              <a:latin typeface="Arial Black" pitchFamily="34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2307375" y="4262186"/>
            <a:ext cx="1727060" cy="325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Arial Black" pitchFamily="34" charset="0"/>
                <a:cs typeface="Times New Roman" pitchFamily="18" charset="0"/>
              </a:rPr>
              <a:t>Основания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4698840" y="4262186"/>
            <a:ext cx="1593837" cy="325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Arial Black" pitchFamily="34" charset="0"/>
                <a:cs typeface="Times New Roman" pitchFamily="18" charset="0"/>
              </a:rPr>
              <a:t>Кислоты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7179575" y="4262186"/>
            <a:ext cx="1589540" cy="325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>
                <a:latin typeface="Arial Black" pitchFamily="34" charset="0"/>
                <a:cs typeface="Times New Roman" pitchFamily="18" charset="0"/>
              </a:rPr>
              <a:t>Соли</a:t>
            </a:r>
            <a:endParaRPr lang="ru-RU" sz="2000">
              <a:latin typeface="Arial Black" pitchFamily="34" charset="0"/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H="1">
            <a:off x="1071537" y="3656309"/>
            <a:ext cx="4214841" cy="570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 sz="2000"/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 flipH="1">
            <a:off x="3071801" y="3656309"/>
            <a:ext cx="2214577" cy="570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 sz="2000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5286380" y="3656309"/>
            <a:ext cx="71438" cy="570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 sz="2000"/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>
            <a:off x="5286380" y="3656309"/>
            <a:ext cx="2571768" cy="570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lg"/>
          </a:ln>
        </p:spPr>
        <p:txBody>
          <a:bodyPr/>
          <a:lstStyle/>
          <a:p>
            <a:endParaRPr lang="ru-RU" sz="2000"/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50495" y="4959184"/>
            <a:ext cx="1007765" cy="3960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err="1">
                <a:latin typeface="Arial Black" pitchFamily="34" charset="0"/>
                <a:cs typeface="Times New Roman" pitchFamily="18" charset="0"/>
              </a:rPr>
              <a:t>Э</a:t>
            </a:r>
            <a:r>
              <a:rPr lang="ru-RU" sz="2000" b="1" baseline="-30000" dirty="0" err="1">
                <a:latin typeface="Arial Black" pitchFamily="34" charset="0"/>
                <a:cs typeface="Times New Roman" pitchFamily="18" charset="0"/>
              </a:rPr>
              <a:t>х</a:t>
            </a:r>
            <a:r>
              <a:rPr lang="ru-RU" sz="2000" b="1" dirty="0" err="1">
                <a:latin typeface="Arial Black" pitchFamily="34" charset="0"/>
                <a:cs typeface="Times New Roman" pitchFamily="18" charset="0"/>
              </a:rPr>
              <a:t>О</a:t>
            </a:r>
            <a:r>
              <a:rPr lang="ru-RU" sz="2000" b="1" baseline="-30000" dirty="0" err="1">
                <a:latin typeface="Arial Black" pitchFamily="34" charset="0"/>
                <a:cs typeface="Times New Roman" pitchFamily="18" charset="0"/>
              </a:rPr>
              <a:t>у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2571736" y="4977881"/>
            <a:ext cx="1137644" cy="396000"/>
          </a:xfrm>
          <a:prstGeom prst="rect">
            <a:avLst/>
          </a:prstGeom>
          <a:solidFill>
            <a:srgbClr val="FFFFFF"/>
          </a:solidFill>
          <a:ln w="9525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Э(ОН)</a:t>
            </a:r>
            <a:r>
              <a:rPr lang="ru-RU" sz="2000" b="1" baseline="-30000" dirty="0" err="1">
                <a:latin typeface="Arial Black" pitchFamily="34" charset="0"/>
                <a:cs typeface="Times New Roman" pitchFamily="18" charset="0"/>
              </a:rPr>
              <a:t>х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5109637" y="4974177"/>
            <a:ext cx="756000" cy="468000"/>
          </a:xfrm>
          <a:prstGeom prst="rect">
            <a:avLst/>
          </a:prstGeom>
          <a:solidFill>
            <a:srgbClr val="FFFFFF"/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err="1">
                <a:latin typeface="Arial Black" pitchFamily="34" charset="0"/>
                <a:cs typeface="Times New Roman" pitchFamily="18" charset="0"/>
              </a:rPr>
              <a:t>Н</a:t>
            </a:r>
            <a:r>
              <a:rPr lang="ru-RU" sz="2000" b="1" baseline="-30000" dirty="0" err="1">
                <a:latin typeface="Arial Black" pitchFamily="34" charset="0"/>
                <a:cs typeface="Times New Roman" pitchFamily="18" charset="0"/>
              </a:rPr>
              <a:t>х</a:t>
            </a:r>
            <a:r>
              <a:rPr lang="ru-RU" sz="2000" b="1" dirty="0" err="1">
                <a:latin typeface="Arial Black" pitchFamily="34" charset="0"/>
                <a:cs typeface="Times New Roman" pitchFamily="18" charset="0"/>
              </a:rPr>
              <a:t>А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6643702" y="4959016"/>
            <a:ext cx="2304000" cy="756000"/>
          </a:xfrm>
          <a:prstGeom prst="rect">
            <a:avLst/>
          </a:prstGeom>
          <a:solidFill>
            <a:srgbClr val="FFFFFF"/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 lIns="36000" tIns="10800" rIns="18000" bIns="10800"/>
          <a:lstStyle/>
          <a:p>
            <a:pPr algn="ctr"/>
            <a:r>
              <a:rPr lang="ru-RU" sz="1600" dirty="0">
                <a:cs typeface="Times New Roman" pitchFamily="18" charset="0"/>
              </a:rPr>
              <a:t>(</a:t>
            </a:r>
            <a:r>
              <a:rPr lang="ru-RU" dirty="0">
                <a:cs typeface="Times New Roman" pitchFamily="18" charset="0"/>
              </a:rPr>
              <a:t>остаток основания)</a:t>
            </a:r>
            <a:r>
              <a:rPr lang="ru-RU" sz="2400" b="1" baseline="-30000" dirty="0" err="1">
                <a:cs typeface="Times New Roman" pitchFamily="18" charset="0"/>
              </a:rPr>
              <a:t>х</a:t>
            </a:r>
            <a:r>
              <a:rPr lang="ru-RU" dirty="0">
                <a:cs typeface="Times New Roman" pitchFamily="18" charset="0"/>
              </a:rPr>
              <a:t> 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(остаток кислоты)</a:t>
            </a:r>
            <a:r>
              <a:rPr lang="ru-RU" sz="2400" b="1" baseline="-30000" dirty="0">
                <a:cs typeface="Times New Roman" pitchFamily="18" charset="0"/>
              </a:rPr>
              <a:t>у</a:t>
            </a:r>
            <a:endParaRPr lang="ru-RU" sz="2000" dirty="0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418640" y="1747986"/>
            <a:ext cx="2245984" cy="3704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ru-RU" sz="2400" b="1" dirty="0">
                <a:latin typeface="Arial Black" pitchFamily="34" charset="0"/>
                <a:cs typeface="Times New Roman" pitchFamily="18" charset="0"/>
              </a:rPr>
              <a:t>Вещества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224" y="28572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Химия – наука о веществах и их превращениях. 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643042" y="578645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Электролитическая диссоциация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600561" y="2317152"/>
            <a:ext cx="1800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 </a:t>
            </a:r>
            <a:r>
              <a:rPr lang="ru-RU" dirty="0" smtClean="0"/>
              <a:t>млн. в-в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475656" y="2924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400 </a:t>
            </a:r>
            <a:r>
              <a:rPr lang="ru-RU" dirty="0" err="1" smtClean="0"/>
              <a:t>шт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8" grpId="0" animBg="1"/>
      <p:bldP spid="29" grpId="0"/>
      <p:bldP spid="26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резентация &quot;Классификация органических соединений&quot; по химии – скачать 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85" y="116632"/>
            <a:ext cx="8985841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Классификация органических веществ по природе гетероат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Классификация органических веществ по природе гетероато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Классификация и номенклатура органических соединений, Номенклатура  (названия) органических соединений. - ХИМ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533571" cy="6134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2769932" y="1700808"/>
            <a:ext cx="36022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+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 +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HSO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4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─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0" name="Object 1"/>
          <p:cNvGraphicFramePr>
            <a:graphicFrameLocks noChangeAspect="1"/>
          </p:cNvGraphicFramePr>
          <p:nvPr/>
        </p:nvGraphicFramePr>
        <p:xfrm>
          <a:off x="2659732" y="3144962"/>
          <a:ext cx="4000500" cy="500062"/>
        </p:xfrm>
        <a:graphic>
          <a:graphicData uri="http://schemas.openxmlformats.org/presentationml/2006/ole">
            <p:oleObj spid="_x0000_s73730" name="Формула" r:id="rId3" imgW="1905000" imgH="241300" progId="">
              <p:embed/>
            </p:oleObj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3059832" y="3806106"/>
          <a:ext cx="3308350" cy="500062"/>
        </p:xfrm>
        <a:graphic>
          <a:graphicData uri="http://schemas.openxmlformats.org/presentationml/2006/ole">
            <p:oleObj spid="_x0000_s73731" name="Формула" r:id="rId4" imgW="1574640" imgH="241200" progId="">
              <p:embed/>
            </p:oleObj>
          </a:graphicData>
        </a:graphic>
      </p:graphicFrame>
      <p:graphicFrame>
        <p:nvGraphicFramePr>
          <p:cNvPr id="73732" name="Object 1"/>
          <p:cNvGraphicFramePr>
            <a:graphicFrameLocks noChangeAspect="1"/>
          </p:cNvGraphicFramePr>
          <p:nvPr/>
        </p:nvGraphicFramePr>
        <p:xfrm>
          <a:off x="3491880" y="5746328"/>
          <a:ext cx="2967038" cy="635000"/>
        </p:xfrm>
        <a:graphic>
          <a:graphicData uri="http://schemas.openxmlformats.org/presentationml/2006/ole">
            <p:oleObj spid="_x0000_s73732" name="Формула" r:id="rId5" imgW="1143000" imgH="25380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43808" y="4581128"/>
            <a:ext cx="4126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NaCl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Na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+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 +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Cl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─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8756" y="2230205"/>
            <a:ext cx="4183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 ─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+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 +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SO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4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2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─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052736"/>
            <a:ext cx="2937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HCl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 H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 +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Cl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─</a:t>
            </a:r>
            <a:endParaRPr lang="ru-RU" dirty="0"/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2988233" y="5138028"/>
            <a:ext cx="37417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K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2K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+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 +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SO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4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2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  <a:sym typeface="Wingdings 3" pitchFamily="18" charset="2"/>
              </a:rPr>
              <a:t>─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6412" y="33265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Электролитическая диссоциация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3571868" y="428604"/>
            <a:ext cx="2052000" cy="432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ru-RU" sz="2800" dirty="0">
                <a:latin typeface="Arial Black" pitchFamily="34" charset="0"/>
                <a:cs typeface="Times New Roman" pitchFamily="18" charset="0"/>
              </a:rPr>
              <a:t>Оксиды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3857620" y="928670"/>
            <a:ext cx="1511723" cy="785818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 err="1">
                <a:latin typeface="Arial Black" pitchFamily="34" charset="0"/>
                <a:cs typeface="Times New Roman" pitchFamily="18" charset="0"/>
              </a:rPr>
              <a:t>Э</a:t>
            </a:r>
            <a:r>
              <a:rPr lang="ru-RU" sz="3200" b="1" baseline="-30000" dirty="0" err="1">
                <a:latin typeface="Arial Black" pitchFamily="34" charset="0"/>
                <a:cs typeface="Times New Roman" pitchFamily="18" charset="0"/>
              </a:rPr>
              <a:t>х</a:t>
            </a:r>
            <a:r>
              <a:rPr lang="ru-RU" sz="3200" b="1" dirty="0" err="1">
                <a:latin typeface="Arial Black" pitchFamily="34" charset="0"/>
                <a:cs typeface="Times New Roman" pitchFamily="18" charset="0"/>
              </a:rPr>
              <a:t>О</a:t>
            </a:r>
            <a:r>
              <a:rPr lang="ru-RU" sz="3200" b="1" baseline="-30000" dirty="0" err="1">
                <a:latin typeface="Arial Black" pitchFamily="34" charset="0"/>
                <a:cs typeface="Times New Roman" pitchFamily="18" charset="0"/>
              </a:rPr>
              <a:t>у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285720" y="1714488"/>
            <a:ext cx="3857652" cy="48097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солеобразующие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14282" y="3573462"/>
            <a:ext cx="2428892" cy="998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Кислотные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SO</a:t>
            </a:r>
            <a:r>
              <a:rPr lang="en-US" sz="28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, SO</a:t>
            </a:r>
            <a:r>
              <a:rPr lang="en-US" sz="28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3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071670" y="4857760"/>
            <a:ext cx="2268000" cy="93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Основные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CaO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,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Na</a:t>
            </a:r>
            <a:r>
              <a:rPr lang="en-US" sz="2800" b="1" baseline="-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2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O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714876" y="5286388"/>
            <a:ext cx="3024000" cy="9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Амфотерные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Al</a:t>
            </a:r>
            <a:r>
              <a:rPr lang="en-US" sz="2800" b="1" baseline="-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2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O</a:t>
            </a:r>
            <a:r>
              <a:rPr lang="en-US" sz="2800" b="1" baseline="-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3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1714488"/>
            <a:ext cx="425789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несолеобразующие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2428868"/>
            <a:ext cx="263136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CO,  NO,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SiO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459978" y="3214686"/>
            <a:ext cx="3398302" cy="48097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dirty="0" err="1" smtClean="0">
                <a:latin typeface="Arial Black" pitchFamily="34" charset="0"/>
                <a:cs typeface="Times New Roman" pitchFamily="18" charset="0"/>
              </a:rPr>
              <a:t>солеобразные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42122" y="3929066"/>
            <a:ext cx="383047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Н</a:t>
            </a:r>
            <a:r>
              <a:rPr lang="en-US" sz="2800" b="1" baseline="-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O</a:t>
            </a:r>
            <a:r>
              <a:rPr lang="ru-RU" sz="28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2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Na</a:t>
            </a:r>
            <a:r>
              <a:rPr lang="en-US" sz="2800" b="1" baseline="-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2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O</a:t>
            </a:r>
            <a:r>
              <a:rPr lang="ru-RU" sz="28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2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Fe</a:t>
            </a:r>
            <a:r>
              <a:rPr lang="en-US" sz="28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3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4</a:t>
            </a:r>
            <a:endParaRPr lang="ru-RU" sz="2800" b="1" baseline="-25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cxnSp>
        <p:nvCxnSpPr>
          <p:cNvPr id="20" name="Прямая со стрелкой 19"/>
          <p:cNvCxnSpPr>
            <a:stCxn id="4" idx="2"/>
            <a:endCxn id="7" idx="0"/>
          </p:cNvCxnSpPr>
          <p:nvPr/>
        </p:nvCxnSpPr>
        <p:spPr>
          <a:xfrm rot="16200000" flipH="1">
            <a:off x="2675251" y="1734762"/>
            <a:ext cx="3090921" cy="40123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  <a:endCxn id="6" idx="0"/>
          </p:cNvCxnSpPr>
          <p:nvPr/>
        </p:nvCxnSpPr>
        <p:spPr>
          <a:xfrm rot="16200000" flipH="1">
            <a:off x="1378962" y="3031051"/>
            <a:ext cx="2662293" cy="9911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  <a:endCxn id="5" idx="0"/>
          </p:cNvCxnSpPr>
          <p:nvPr/>
        </p:nvCxnSpPr>
        <p:spPr>
          <a:xfrm rot="5400000">
            <a:off x="1132640" y="2491555"/>
            <a:ext cx="1377995" cy="7858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1116759" y="476672"/>
            <a:ext cx="2526547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ru-RU" sz="3200" dirty="0">
                <a:cs typeface="Times New Roman" pitchFamily="18" charset="0"/>
              </a:rPr>
              <a:t>Основания</a:t>
            </a:r>
            <a:endParaRPr lang="ru-RU" sz="3200" dirty="0"/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107504" y="1356506"/>
            <a:ext cx="1368000" cy="504000"/>
          </a:xfrm>
          <a:prstGeom prst="rect">
            <a:avLst/>
          </a:prstGeom>
          <a:solidFill>
            <a:schemeClr val="tx2">
              <a:lumMod val="40000"/>
              <a:lumOff val="60000"/>
              <a:alpha val="65000"/>
            </a:schemeClr>
          </a:solidFill>
          <a:ln w="9525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>
                <a:cs typeface="Times New Roman" pitchFamily="18" charset="0"/>
              </a:rPr>
              <a:t>Э(ОН)</a:t>
            </a:r>
            <a:r>
              <a:rPr lang="ru-RU" sz="2800" b="1" baseline="-30000" dirty="0" err="1">
                <a:cs typeface="Times New Roman" pitchFamily="18" charset="0"/>
              </a:rPr>
              <a:t>х</a:t>
            </a:r>
            <a:endParaRPr lang="ru-RU" sz="2800" b="1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875478" y="1332918"/>
            <a:ext cx="3024000" cy="540000"/>
          </a:xfrm>
          <a:prstGeom prst="rect">
            <a:avLst/>
          </a:prstGeom>
          <a:solidFill>
            <a:schemeClr val="tx2">
              <a:lumMod val="40000"/>
              <a:lumOff val="60000"/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>
                <a:cs typeface="Times New Roman" pitchFamily="18" charset="0"/>
              </a:rPr>
              <a:t>ОН</a:t>
            </a:r>
            <a:r>
              <a:rPr lang="ru-RU" sz="2800" baseline="30000" dirty="0" smtClean="0">
                <a:cs typeface="Times New Roman" pitchFamily="18" charset="0"/>
              </a:rPr>
              <a:t>‾  </a:t>
            </a:r>
            <a:r>
              <a:rPr lang="ru-RU" sz="2800" dirty="0" smtClean="0">
                <a:cs typeface="Times New Roman" pitchFamily="18" charset="0"/>
              </a:rPr>
              <a:t>+ </a:t>
            </a:r>
            <a:r>
              <a:rPr lang="en-US" sz="2800" dirty="0" smtClean="0">
                <a:cs typeface="Times New Roman" pitchFamily="18" charset="0"/>
              </a:rPr>
              <a:t>[</a:t>
            </a:r>
            <a:r>
              <a:rPr lang="ru-RU" sz="2800" dirty="0">
                <a:cs typeface="Times New Roman" pitchFamily="18" charset="0"/>
              </a:rPr>
              <a:t>Э(ОН)</a:t>
            </a:r>
            <a:r>
              <a:rPr lang="ru-RU" sz="2800" baseline="-30000" dirty="0">
                <a:cs typeface="Times New Roman" pitchFamily="18" charset="0"/>
              </a:rPr>
              <a:t>х-1</a:t>
            </a:r>
            <a:r>
              <a:rPr lang="en-US" sz="2800" dirty="0">
                <a:cs typeface="Times New Roman" pitchFamily="18" charset="0"/>
              </a:rPr>
              <a:t>]</a:t>
            </a:r>
            <a:r>
              <a:rPr lang="ru-RU" sz="3200" b="1" baseline="30000" dirty="0">
                <a:cs typeface="Times New Roman" pitchFamily="18" charset="0"/>
              </a:rPr>
              <a:t>+</a:t>
            </a:r>
            <a:endParaRPr lang="ru-RU" sz="3200" b="1" dirty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500034" y="2323298"/>
            <a:ext cx="3857652" cy="2500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cs typeface="Times New Roman" pitchFamily="18" charset="0"/>
              </a:rPr>
              <a:t>  сильные</a:t>
            </a:r>
            <a:r>
              <a:rPr lang="ru-RU" sz="2400" dirty="0" smtClean="0">
                <a:cs typeface="Times New Roman" pitchFamily="18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ru-RU" sz="2400" dirty="0" smtClean="0">
                <a:cs typeface="Times New Roman" pitchFamily="18" charset="0"/>
              </a:rPr>
              <a:t>растворимые – </a:t>
            </a:r>
            <a:r>
              <a:rPr lang="ru-RU" sz="2400" i="1" dirty="0">
                <a:cs typeface="Times New Roman" pitchFamily="18" charset="0"/>
              </a:rPr>
              <a:t>щелочи</a:t>
            </a:r>
            <a:r>
              <a:rPr lang="ru-RU" sz="2400" dirty="0">
                <a:cs typeface="Times New Roman" pitchFamily="18" charset="0"/>
              </a:rPr>
              <a:t>;</a:t>
            </a:r>
            <a:endParaRPr lang="ru-RU" sz="2400" dirty="0"/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dirty="0" smtClean="0">
                <a:cs typeface="Times New Roman" pitchFamily="18" charset="0"/>
              </a:rPr>
              <a:t>  слабые</a:t>
            </a:r>
            <a:r>
              <a:rPr lang="ru-RU" sz="2400" dirty="0" smtClean="0">
                <a:cs typeface="Times New Roman" pitchFamily="18" charset="0"/>
              </a:rPr>
              <a:t>;</a:t>
            </a:r>
            <a:endParaRPr lang="ru-RU" sz="2400" dirty="0"/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b="1" dirty="0" smtClean="0">
                <a:cs typeface="Times New Roman" pitchFamily="18" charset="0"/>
              </a:rPr>
              <a:t>  </a:t>
            </a:r>
            <a:r>
              <a:rPr lang="ru-RU" sz="2400" b="1" dirty="0" err="1" smtClean="0">
                <a:cs typeface="Times New Roman" pitchFamily="18" charset="0"/>
              </a:rPr>
              <a:t>амфотерные</a:t>
            </a:r>
            <a:endParaRPr lang="ru-RU" sz="2400" dirty="0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5572132" y="476672"/>
            <a:ext cx="2071702" cy="500066"/>
          </a:xfrm>
          <a:prstGeom prst="rect">
            <a:avLst/>
          </a:prstGeom>
          <a:solidFill>
            <a:srgbClr val="FF0000">
              <a:alpha val="5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ru-RU" sz="3200" dirty="0">
                <a:cs typeface="Times New Roman" pitchFamily="18" charset="0"/>
              </a:rPr>
              <a:t>Кислоты</a:t>
            </a:r>
            <a:endParaRPr lang="ru-RU" sz="3200" dirty="0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5004048" y="1333928"/>
            <a:ext cx="859100" cy="518457"/>
          </a:xfrm>
          <a:prstGeom prst="rect">
            <a:avLst/>
          </a:prstGeom>
          <a:solidFill>
            <a:srgbClr val="FF0000">
              <a:alpha val="59000"/>
            </a:srgbClr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 err="1">
                <a:cs typeface="Times New Roman" pitchFamily="18" charset="0"/>
              </a:rPr>
              <a:t>Н</a:t>
            </a:r>
            <a:r>
              <a:rPr lang="ru-RU" sz="2800" b="1" baseline="-30000" dirty="0" err="1">
                <a:cs typeface="Times New Roman" pitchFamily="18" charset="0"/>
              </a:rPr>
              <a:t>х</a:t>
            </a:r>
            <a:r>
              <a:rPr lang="ru-RU" sz="2800" b="1" dirty="0" err="1">
                <a:cs typeface="Times New Roman" pitchFamily="18" charset="0"/>
              </a:rPr>
              <a:t>А</a:t>
            </a:r>
            <a:endParaRPr lang="ru-RU" sz="2800" b="1" dirty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6528040" y="1360210"/>
            <a:ext cx="2520000" cy="504000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>
                <a:cs typeface="Times New Roman" pitchFamily="18" charset="0"/>
              </a:rPr>
              <a:t>Н</a:t>
            </a:r>
            <a:r>
              <a:rPr lang="ru-RU" sz="2800" baseline="30000" dirty="0" smtClean="0">
                <a:cs typeface="Times New Roman" pitchFamily="18" charset="0"/>
              </a:rPr>
              <a:t>+ </a:t>
            </a:r>
            <a:r>
              <a:rPr lang="ru-RU" sz="2800" dirty="0" smtClean="0">
                <a:cs typeface="Times New Roman" pitchFamily="18" charset="0"/>
              </a:rPr>
              <a:t>+  </a:t>
            </a:r>
            <a:r>
              <a:rPr lang="en-US" sz="2800" dirty="0" smtClean="0">
                <a:cs typeface="Times New Roman" pitchFamily="18" charset="0"/>
              </a:rPr>
              <a:t>[</a:t>
            </a:r>
            <a:r>
              <a:rPr lang="ru-RU" sz="2800" dirty="0" smtClean="0">
                <a:cs typeface="Times New Roman" pitchFamily="18" charset="0"/>
              </a:rPr>
              <a:t>Н</a:t>
            </a:r>
            <a:r>
              <a:rPr lang="ru-RU" sz="2800" baseline="-30000" dirty="0" smtClean="0">
                <a:cs typeface="Times New Roman" pitchFamily="18" charset="0"/>
              </a:rPr>
              <a:t>х-1</a:t>
            </a:r>
            <a:r>
              <a:rPr lang="ru-RU" sz="2800" dirty="0" smtClean="0">
                <a:cs typeface="Times New Roman" pitchFamily="18" charset="0"/>
              </a:rPr>
              <a:t>А</a:t>
            </a:r>
            <a:r>
              <a:rPr lang="en-US" sz="2800" dirty="0" smtClean="0">
                <a:cs typeface="Times New Roman" pitchFamily="18" charset="0"/>
              </a:rPr>
              <a:t>¯]</a:t>
            </a:r>
            <a:endParaRPr lang="ru-RU" sz="2800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929190" y="2394736"/>
            <a:ext cx="3924000" cy="2357454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cs typeface="Times New Roman" pitchFamily="18" charset="0"/>
              </a:rPr>
              <a:t>  </a:t>
            </a:r>
            <a:r>
              <a:rPr lang="ru-RU" sz="2400" b="1" dirty="0" err="1" smtClean="0">
                <a:cs typeface="Times New Roman" pitchFamily="18" charset="0"/>
              </a:rPr>
              <a:t>бескислородные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     </a:t>
            </a:r>
            <a:r>
              <a:rPr lang="ru-RU" sz="2400" dirty="0" smtClean="0">
                <a:cs typeface="Times New Roman" pitchFamily="18" charset="0"/>
              </a:rPr>
              <a:t>(</a:t>
            </a:r>
            <a:r>
              <a:rPr lang="ru-RU" sz="2400" dirty="0">
                <a:cs typeface="Times New Roman" pitchFamily="18" charset="0"/>
              </a:rPr>
              <a:t>НС</a:t>
            </a:r>
            <a:r>
              <a:rPr lang="en-US" sz="2400" dirty="0">
                <a:cs typeface="Times New Roman" pitchFamily="18" charset="0"/>
              </a:rPr>
              <a:t>l</a:t>
            </a:r>
            <a:r>
              <a:rPr lang="ru-RU" sz="2400" dirty="0">
                <a:cs typeface="Times New Roman" pitchFamily="18" charset="0"/>
              </a:rPr>
              <a:t>, Н</a:t>
            </a:r>
            <a:r>
              <a:rPr lang="ru-RU" sz="2400" baseline="-30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S и др.) </a:t>
            </a:r>
            <a:endParaRPr lang="ru-RU" sz="2400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cs typeface="Times New Roman" pitchFamily="18" charset="0"/>
              </a:rPr>
              <a:t>  кислородсодержащие</a:t>
            </a:r>
            <a:r>
              <a:rPr lang="ru-RU" sz="2400" dirty="0" smtClean="0">
                <a:cs typeface="Times New Roman" pitchFamily="18" charset="0"/>
              </a:rPr>
              <a:t> (</a:t>
            </a:r>
            <a:r>
              <a:rPr lang="ru-RU" sz="2400" dirty="0">
                <a:cs typeface="Times New Roman" pitchFamily="18" charset="0"/>
              </a:rPr>
              <a:t>НС</a:t>
            </a:r>
            <a:r>
              <a:rPr lang="en-US" sz="2400" dirty="0">
                <a:cs typeface="Times New Roman" pitchFamily="18" charset="0"/>
              </a:rPr>
              <a:t>l</a:t>
            </a:r>
            <a:r>
              <a:rPr lang="ru-RU" sz="2400" dirty="0">
                <a:cs typeface="Times New Roman" pitchFamily="18" charset="0"/>
              </a:rPr>
              <a:t>О</a:t>
            </a:r>
            <a:r>
              <a:rPr lang="ru-RU" sz="2400" baseline="-30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, Н</a:t>
            </a:r>
            <a:r>
              <a:rPr lang="ru-RU" sz="2400" baseline="-30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SО</a:t>
            </a:r>
            <a:r>
              <a:rPr lang="ru-RU" sz="2400" baseline="-30000" dirty="0">
                <a:cs typeface="Times New Roman" pitchFamily="18" charset="0"/>
              </a:rPr>
              <a:t>4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Н</a:t>
            </a:r>
            <a:r>
              <a:rPr lang="ru-RU" sz="2400" baseline="-25000" dirty="0" smtClean="0">
                <a:cs typeface="Times New Roman" pitchFamily="18" charset="0"/>
              </a:rPr>
              <a:t>3</a:t>
            </a:r>
            <a:r>
              <a:rPr lang="ru-RU" sz="2400" dirty="0" smtClean="0">
                <a:cs typeface="Times New Roman" pitchFamily="18" charset="0"/>
              </a:rPr>
              <a:t>РО</a:t>
            </a:r>
            <a:r>
              <a:rPr lang="ru-RU" sz="2400" baseline="-25000" dirty="0" smtClean="0">
                <a:cs typeface="Times New Roman" pitchFamily="18" charset="0"/>
              </a:rPr>
              <a:t>4</a:t>
            </a:r>
            <a:r>
              <a:rPr lang="ru-RU" sz="2400" dirty="0" smtClean="0">
                <a:cs typeface="Times New Roman" pitchFamily="18" charset="0"/>
              </a:rPr>
              <a:t> и </a:t>
            </a:r>
            <a:r>
              <a:rPr lang="ru-RU" sz="2400" dirty="0">
                <a:cs typeface="Times New Roman" pitchFamily="18" charset="0"/>
              </a:rPr>
              <a:t>др.)</a:t>
            </a:r>
            <a:endParaRPr lang="ru-RU" sz="2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479076" y="1548242"/>
            <a:ext cx="428628" cy="144464"/>
            <a:chOff x="1643042" y="1643050"/>
            <a:chExt cx="428628" cy="144464"/>
          </a:xfrm>
        </p:grpSpPr>
        <p:cxnSp>
          <p:nvCxnSpPr>
            <p:cNvPr id="14" name="Прямая со стрелкой 13"/>
            <p:cNvCxnSpPr/>
            <p:nvPr/>
          </p:nvCxnSpPr>
          <p:spPr>
            <a:xfrm>
              <a:off x="1643042" y="1643050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0800000">
              <a:off x="1643042" y="1785926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6006024" y="1548242"/>
            <a:ext cx="428628" cy="144464"/>
            <a:chOff x="1643042" y="1643050"/>
            <a:chExt cx="428628" cy="144464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1643042" y="1643050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10800000">
              <a:off x="1643042" y="1785926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11560" y="4929198"/>
            <a:ext cx="7632848" cy="171451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реакция нейтрализации</a:t>
            </a:r>
            <a:endParaRPr lang="ru-RU" sz="32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cs typeface="Times New Roman" pitchFamily="18" charset="0"/>
              </a:rPr>
              <a:t>Н</a:t>
            </a:r>
            <a:r>
              <a:rPr lang="ru-RU" sz="3200" b="1" baseline="30000" dirty="0" smtClean="0">
                <a:cs typeface="Times New Roman" pitchFamily="18" charset="0"/>
              </a:rPr>
              <a:t>+ </a:t>
            </a:r>
            <a:r>
              <a:rPr lang="ru-RU" sz="3200" b="1" dirty="0" smtClean="0">
                <a:cs typeface="Times New Roman" pitchFamily="18" charset="0"/>
              </a:rPr>
              <a:t>+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ru-RU" sz="3200" b="1" dirty="0">
                <a:cs typeface="Times New Roman" pitchFamily="18" charset="0"/>
              </a:rPr>
              <a:t>ОН</a:t>
            </a:r>
            <a:r>
              <a:rPr lang="ru-RU" sz="3200" b="1" baseline="30000" dirty="0">
                <a:cs typeface="Times New Roman" pitchFamily="18" charset="0"/>
              </a:rPr>
              <a:t>‾</a:t>
            </a:r>
            <a:r>
              <a:rPr lang="en-US" sz="3200" b="1" baseline="30000" dirty="0">
                <a:cs typeface="Times New Roman" pitchFamily="18" charset="0"/>
              </a:rPr>
              <a:t> </a:t>
            </a:r>
            <a:r>
              <a:rPr lang="ru-RU" sz="3200" b="1" dirty="0">
                <a:cs typeface="Times New Roman" pitchFamily="18" charset="0"/>
              </a:rPr>
              <a:t>=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ru-RU" sz="3200" b="1" dirty="0">
                <a:cs typeface="Times New Roman" pitchFamily="18" charset="0"/>
              </a:rPr>
              <a:t>Н</a:t>
            </a:r>
            <a:r>
              <a:rPr lang="ru-RU" sz="3200" b="1" baseline="-30000" dirty="0">
                <a:cs typeface="Times New Roman" pitchFamily="18" charset="0"/>
              </a:rPr>
              <a:t>2</a:t>
            </a:r>
            <a:r>
              <a:rPr lang="ru-RU" sz="3200" b="1" dirty="0">
                <a:cs typeface="Times New Roman" pitchFamily="18" charset="0"/>
              </a:rPr>
              <a:t>О</a:t>
            </a:r>
            <a:endParaRPr lang="ru-RU" sz="3200" b="1" dirty="0"/>
          </a:p>
          <a:p>
            <a:pPr algn="ctr" eaLnBrk="0" hangingPunct="0">
              <a:spcBef>
                <a:spcPts val="0"/>
              </a:spcBef>
              <a:spcAft>
                <a:spcPts val="600"/>
              </a:spcAft>
            </a:pPr>
            <a:r>
              <a:rPr lang="ru-RU" sz="3600" dirty="0">
                <a:cs typeface="Times New Roman" pitchFamily="18" charset="0"/>
              </a:rPr>
              <a:t>кислота + основание = </a:t>
            </a: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соль</a:t>
            </a:r>
            <a:r>
              <a:rPr lang="ru-RU" sz="3600" dirty="0">
                <a:cs typeface="Times New Roman" pitchFamily="18" charset="0"/>
              </a:rPr>
              <a:t> + </a:t>
            </a:r>
            <a:r>
              <a:rPr lang="ru-RU" sz="3600" dirty="0" smtClean="0">
                <a:cs typeface="Times New Roman" pitchFamily="18" charset="0"/>
              </a:rPr>
              <a:t>вода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42034" y="1833994"/>
            <a:ext cx="2400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остаток основания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11222" y="1833994"/>
            <a:ext cx="2119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остаток кислоты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4114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021288"/>
            <a:ext cx="396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Глинка Николай Леонидович (1882-1965)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4036" name="Picture 4" descr="Картинки по запросу коровин николай василье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384376" cy="45227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55172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Коровин Николай Васильевич (1927–2014)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5810250"/>
            <a:ext cx="4786312" cy="714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323528" y="301000"/>
            <a:ext cx="8572500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>
              <a:defRPr/>
            </a:pPr>
            <a:r>
              <a:rPr lang="ru-RU" sz="2400" b="1" dirty="0">
                <a:latin typeface="Verdana" pitchFamily="34" charset="0"/>
                <a:cs typeface="Arial" pitchFamily="34" charset="0"/>
              </a:rPr>
              <a:t>Ионно-молекулярные уравнения</a:t>
            </a:r>
            <a:endParaRPr lang="ru-RU" sz="2400" dirty="0">
              <a:latin typeface="Verdana" pitchFamily="34" charset="0"/>
              <a:cs typeface="Arial" pitchFamily="34" charset="0"/>
            </a:endParaRPr>
          </a:p>
          <a:p>
            <a:pPr indent="449263" algn="just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2400" dirty="0">
                <a:latin typeface="Verdana" pitchFamily="34" charset="0"/>
                <a:cs typeface="Arial" pitchFamily="34" charset="0"/>
              </a:rPr>
              <a:t>При нейтрализации любой сильной к</a:t>
            </a:r>
            <a:r>
              <a:rPr lang="en-US" sz="2400" dirty="0">
                <a:latin typeface="Verdana" pitchFamily="34" charset="0"/>
                <a:cs typeface="Arial" pitchFamily="34" charset="0"/>
              </a:rPr>
              <a:t>-</a:t>
            </a:r>
            <a:r>
              <a:rPr lang="ru-RU" sz="2400" dirty="0">
                <a:latin typeface="Verdana" pitchFamily="34" charset="0"/>
                <a:cs typeface="Arial" pitchFamily="34" charset="0"/>
              </a:rPr>
              <a:t>ты любым сильным основанием на моль образующейся воды выделяется около </a:t>
            </a:r>
            <a:r>
              <a:rPr lang="ru-RU" sz="2400" b="1" dirty="0">
                <a:latin typeface="Verdana" pitchFamily="34" charset="0"/>
                <a:cs typeface="Arial" pitchFamily="34" charset="0"/>
              </a:rPr>
              <a:t>57,6</a:t>
            </a:r>
            <a:r>
              <a:rPr lang="ru-RU" sz="2400" dirty="0">
                <a:latin typeface="Verdana" pitchFamily="34" charset="0"/>
                <a:cs typeface="Arial" pitchFamily="34" charset="0"/>
              </a:rPr>
              <a:t> кДж теплоты: </a:t>
            </a:r>
          </a:p>
          <a:p>
            <a:pPr indent="449263" algn="just" eaLnBrk="0" hangingPunct="0">
              <a:defRPr/>
            </a:pP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НCl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NaOH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=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NaCl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+ Н</a:t>
            </a:r>
            <a:r>
              <a:rPr lang="ru-RU" sz="2400" b="1" baseline="-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O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,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  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∆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Н = -57,53 кДж;</a:t>
            </a:r>
          </a:p>
          <a:p>
            <a:pPr indent="449263" algn="just" eaLnBrk="0" hangingPunct="0"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HNO</a:t>
            </a:r>
            <a:r>
              <a:rPr lang="en-US" sz="2400" b="1" baseline="-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+ KOH= KNO</a:t>
            </a:r>
            <a:r>
              <a:rPr lang="en-US" sz="2400" b="1" baseline="-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+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H</a:t>
            </a:r>
            <a:r>
              <a:rPr lang="en-US" sz="2400" b="1" baseline="-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O,  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∆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Н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= -57,61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кДж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.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pPr indent="449263" algn="just" eaLnBrk="0" hangingPunct="0">
              <a:spcBef>
                <a:spcPts val="600"/>
              </a:spcBef>
              <a:defRPr/>
            </a:pPr>
            <a:r>
              <a:rPr lang="ru-RU" sz="2400" dirty="0">
                <a:latin typeface="Verdana" pitchFamily="34" charset="0"/>
                <a:cs typeface="Arial" pitchFamily="34" charset="0"/>
              </a:rPr>
              <a:t>Это говорит о том, что подобные </a:t>
            </a:r>
            <a:r>
              <a:rPr lang="ru-RU" sz="2400" dirty="0" err="1">
                <a:latin typeface="Verdana" pitchFamily="34" charset="0"/>
                <a:cs typeface="Arial" pitchFamily="34" charset="0"/>
              </a:rPr>
              <a:t>р</a:t>
            </a:r>
            <a:r>
              <a:rPr lang="en-US" sz="2400" dirty="0">
                <a:latin typeface="Verdana" pitchFamily="34" charset="0"/>
                <a:cs typeface="Arial" pitchFamily="34" charset="0"/>
              </a:rPr>
              <a:t>-</a:t>
            </a:r>
            <a:r>
              <a:rPr lang="ru-RU" sz="2400" dirty="0" err="1">
                <a:latin typeface="Verdana" pitchFamily="34" charset="0"/>
                <a:cs typeface="Arial" pitchFamily="34" charset="0"/>
              </a:rPr>
              <a:t>ции</a:t>
            </a:r>
            <a:r>
              <a:rPr lang="ru-RU" sz="2400" dirty="0">
                <a:latin typeface="Verdana" pitchFamily="34" charset="0"/>
                <a:cs typeface="Arial" pitchFamily="34" charset="0"/>
              </a:rPr>
              <a:t> сводятся к 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одному</a:t>
            </a:r>
            <a:r>
              <a:rPr lang="ru-RU" sz="2400" dirty="0">
                <a:latin typeface="Verdana" pitchFamily="34" charset="0"/>
                <a:cs typeface="Arial" pitchFamily="34" charset="0"/>
              </a:rPr>
              <a:t> процессу. </a:t>
            </a:r>
          </a:p>
          <a:p>
            <a:pPr indent="449263" algn="just" eaLnBrk="0" hangingPunct="0">
              <a:spcBef>
                <a:spcPts val="600"/>
              </a:spcBef>
              <a:defRPr/>
            </a:pPr>
            <a:r>
              <a:rPr lang="ru-RU" sz="2400" dirty="0">
                <a:latin typeface="Verdana" pitchFamily="34" charset="0"/>
                <a:cs typeface="Arial" pitchFamily="34" charset="0"/>
              </a:rPr>
              <a:t>Ур</a:t>
            </a:r>
            <a:r>
              <a:rPr lang="en-US" sz="2400" dirty="0">
                <a:latin typeface="Verdana" pitchFamily="34" charset="0"/>
                <a:cs typeface="Arial" pitchFamily="34" charset="0"/>
              </a:rPr>
              <a:t>-</a:t>
            </a:r>
            <a:r>
              <a:rPr lang="ru-RU" sz="2400" dirty="0" err="1">
                <a:latin typeface="Verdana" pitchFamily="34" charset="0"/>
                <a:cs typeface="Arial" pitchFamily="34" charset="0"/>
              </a:rPr>
              <a:t>ние</a:t>
            </a:r>
            <a:r>
              <a:rPr lang="ru-RU" sz="2400" dirty="0">
                <a:latin typeface="Verdana" pitchFamily="34" charset="0"/>
                <a:cs typeface="Arial" pitchFamily="34" charset="0"/>
              </a:rPr>
              <a:t> этого процесса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с учётом формы</a:t>
            </a:r>
            <a:r>
              <a:rPr lang="ru-RU" sz="2400" dirty="0">
                <a:latin typeface="Verdana" pitchFamily="34" charset="0"/>
                <a:cs typeface="Arial" pitchFamily="34" charset="0"/>
              </a:rPr>
              <a:t> в</a:t>
            </a:r>
            <a:r>
              <a:rPr lang="en-US" sz="2400" dirty="0">
                <a:latin typeface="Verdana" pitchFamily="34" charset="0"/>
                <a:cs typeface="Arial" pitchFamily="34" charset="0"/>
              </a:rPr>
              <a:t>-</a:t>
            </a:r>
            <a:r>
              <a:rPr lang="ru-RU" sz="2400" dirty="0" err="1">
                <a:latin typeface="Verdana" pitchFamily="34" charset="0"/>
                <a:cs typeface="Arial" pitchFamily="34" charset="0"/>
              </a:rPr>
              <a:t>ва</a:t>
            </a:r>
            <a:r>
              <a:rPr lang="ru-RU" sz="2400" dirty="0">
                <a:latin typeface="Verdana" pitchFamily="34" charset="0"/>
                <a:cs typeface="Arial" pitchFamily="34" charset="0"/>
              </a:rPr>
              <a:t>, преобладающей в </a:t>
            </a:r>
            <a:r>
              <a:rPr lang="ru-RU" sz="2400" dirty="0" smtClean="0">
                <a:latin typeface="Verdana" pitchFamily="34" charset="0"/>
                <a:cs typeface="Arial" pitchFamily="34" charset="0"/>
              </a:rPr>
              <a:t>растворе:</a:t>
            </a:r>
          </a:p>
          <a:p>
            <a:pPr indent="144000" eaLnBrk="0" hangingPunct="0">
              <a:spcBef>
                <a:spcPts val="1200"/>
              </a:spcBef>
              <a:defRPr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ПИУ      Н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ru-RU" sz="2400" b="1" u="sng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Cl</a:t>
            </a:r>
            <a:r>
              <a:rPr lang="ru-RU" sz="2400" b="1" u="sng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-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ru-RU" sz="2400" b="1" u="sng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Na</a:t>
            </a:r>
            <a:r>
              <a:rPr lang="ru-RU" sz="2400" b="1" baseline="30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+ OH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-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= </a:t>
            </a:r>
            <a:r>
              <a:rPr lang="ru-RU" sz="2400" b="1" u="sng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Na</a:t>
            </a:r>
            <a:r>
              <a:rPr lang="ru-RU" sz="2400" b="1" baseline="30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ru-RU" sz="2400" b="1" u="sng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Cl</a:t>
            </a:r>
            <a:r>
              <a:rPr lang="ru-RU" sz="2400" b="1" u="sng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-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+ Н</a:t>
            </a:r>
            <a:r>
              <a:rPr lang="ru-RU" sz="24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О</a:t>
            </a:r>
          </a:p>
          <a:p>
            <a:pPr indent="449263" algn="ctr" eaLnBrk="0" hangingPunct="0">
              <a:defRPr/>
            </a:pPr>
            <a:endParaRPr lang="ru-RU" sz="2400" dirty="0">
              <a:latin typeface="Verdana" pitchFamily="34" charset="0"/>
              <a:cs typeface="Arial" pitchFamily="34" charset="0"/>
            </a:endParaRPr>
          </a:p>
          <a:p>
            <a:pPr indent="180000" eaLnBrk="0" hangingPunct="0">
              <a:defRPr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СИУ                   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Н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+ OH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-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= Н</a:t>
            </a:r>
            <a:r>
              <a:rPr lang="ru-RU" sz="24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О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929212" y="5920506"/>
            <a:ext cx="1928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Н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+ OH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-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2786087" y="5920506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Н</a:t>
            </a:r>
            <a:r>
              <a:rPr lang="ru-RU" sz="2400" b="1" baseline="-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О </a:t>
            </a:r>
          </a:p>
        </p:txBody>
      </p:sp>
      <p:pic>
        <p:nvPicPr>
          <p:cNvPr id="40966" name="Picture 2" descr="http://edulib.ru/storage.aspx/HTML/001/001/B3784/img/st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001294" y="5991225"/>
            <a:ext cx="714375" cy="357188"/>
          </a:xfrm>
          <a:prstGeom prst="rect">
            <a:avLst/>
          </a:prstGeom>
          <a:solidFill>
            <a:srgbClr val="FFFF00">
              <a:alpha val="5098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1893075" y="1357298"/>
            <a:ext cx="5357850" cy="17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Na</a:t>
            </a:r>
            <a:r>
              <a:rPr lang="en-US" sz="2400" dirty="0" err="1" smtClean="0">
                <a:cs typeface="Times New Roman" pitchFamily="18" charset="0"/>
              </a:rPr>
              <a:t>OH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+ </a:t>
            </a:r>
            <a:r>
              <a:rPr lang="en-US" sz="2400" dirty="0" err="1">
                <a:cs typeface="Times New Roman" pitchFamily="18" charset="0"/>
              </a:rPr>
              <a:t>H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Cl</a:t>
            </a:r>
            <a:r>
              <a:rPr lang="en-US" sz="2400" dirty="0">
                <a:cs typeface="Times New Roman" pitchFamily="18" charset="0"/>
              </a:rPr>
              <a:t> =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NaCl</a:t>
            </a:r>
            <a:r>
              <a:rPr lang="en-US" sz="2400" dirty="0">
                <a:cs typeface="Times New Roman" pitchFamily="18" charset="0"/>
              </a:rPr>
              <a:t> + H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O</a:t>
            </a:r>
            <a:endParaRPr lang="en-US" sz="2400" dirty="0"/>
          </a:p>
          <a:p>
            <a:pPr algn="ctr" eaLnBrk="0" hangingPunct="0"/>
            <a:r>
              <a:rPr lang="en-US" sz="2400" dirty="0" err="1">
                <a:cs typeface="Times New Roman" pitchFamily="18" charset="0"/>
              </a:rPr>
              <a:t>NaOH</a:t>
            </a:r>
            <a:r>
              <a:rPr lang="en-US" sz="2400" dirty="0">
                <a:cs typeface="Times New Roman" pitchFamily="18" charset="0"/>
              </a:rPr>
              <a:t> + H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CO</a:t>
            </a:r>
            <a:r>
              <a:rPr lang="en-US" sz="2400" baseline="-30000" dirty="0">
                <a:cs typeface="Times New Roman" pitchFamily="18" charset="0"/>
              </a:rPr>
              <a:t>3 </a:t>
            </a:r>
            <a:r>
              <a:rPr lang="en-US" sz="2400" dirty="0">
                <a:cs typeface="Times New Roman" pitchFamily="18" charset="0"/>
              </a:rPr>
              <a:t>= NaHCO</a:t>
            </a:r>
            <a:r>
              <a:rPr lang="en-US" sz="2400" baseline="-30000" dirty="0">
                <a:cs typeface="Times New Roman" pitchFamily="18" charset="0"/>
              </a:rPr>
              <a:t>3 </a:t>
            </a:r>
            <a:r>
              <a:rPr lang="en-US" sz="2400" dirty="0">
                <a:cs typeface="Times New Roman" pitchFamily="18" charset="0"/>
              </a:rPr>
              <a:t>+ H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O</a:t>
            </a:r>
            <a:endParaRPr lang="en-US" sz="2400" dirty="0"/>
          </a:p>
          <a:p>
            <a:pPr algn="ctr" eaLnBrk="0" hangingPunct="0"/>
            <a:r>
              <a:rPr lang="en-US" sz="2400" dirty="0">
                <a:cs typeface="Times New Roman" pitchFamily="18" charset="0"/>
              </a:rPr>
              <a:t>Al(OH)</a:t>
            </a:r>
            <a:r>
              <a:rPr lang="en-US" sz="2400" baseline="-30000" dirty="0">
                <a:cs typeface="Times New Roman" pitchFamily="18" charset="0"/>
              </a:rPr>
              <a:t>3 </a:t>
            </a:r>
            <a:r>
              <a:rPr lang="en-US" sz="2400" dirty="0">
                <a:cs typeface="Times New Roman" pitchFamily="18" charset="0"/>
              </a:rPr>
              <a:t>+ 3Н</a:t>
            </a:r>
            <a:r>
              <a:rPr lang="en-US" sz="2400" baseline="-30000" dirty="0">
                <a:cs typeface="Times New Roman" pitchFamily="18" charset="0"/>
              </a:rPr>
              <a:t>3</a:t>
            </a:r>
            <a:r>
              <a:rPr lang="en-US" sz="2400" dirty="0">
                <a:cs typeface="Times New Roman" pitchFamily="18" charset="0"/>
              </a:rPr>
              <a:t>РО</a:t>
            </a:r>
            <a:r>
              <a:rPr lang="en-US" sz="2400" baseline="-30000" dirty="0">
                <a:cs typeface="Times New Roman" pitchFamily="18" charset="0"/>
              </a:rPr>
              <a:t>4 </a:t>
            </a:r>
            <a:r>
              <a:rPr lang="en-US" sz="2400" dirty="0">
                <a:cs typeface="Times New Roman" pitchFamily="18" charset="0"/>
              </a:rPr>
              <a:t>= Al(H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PO</a:t>
            </a:r>
            <a:r>
              <a:rPr lang="en-US" sz="2400" baseline="-30000" dirty="0">
                <a:cs typeface="Times New Roman" pitchFamily="18" charset="0"/>
              </a:rPr>
              <a:t>4</a:t>
            </a:r>
            <a:r>
              <a:rPr lang="en-US" sz="2400" dirty="0">
                <a:cs typeface="Times New Roman" pitchFamily="18" charset="0"/>
              </a:rPr>
              <a:t>)</a:t>
            </a:r>
            <a:r>
              <a:rPr lang="en-US" sz="2400" baseline="-30000" dirty="0">
                <a:cs typeface="Times New Roman" pitchFamily="18" charset="0"/>
              </a:rPr>
              <a:t>3</a:t>
            </a:r>
            <a:r>
              <a:rPr lang="en-US" sz="2400" dirty="0">
                <a:cs typeface="Times New Roman" pitchFamily="18" charset="0"/>
              </a:rPr>
              <a:t>+3Н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О</a:t>
            </a:r>
          </a:p>
          <a:p>
            <a:pPr algn="ctr" eaLnBrk="0" hangingPunct="0"/>
            <a:r>
              <a:rPr lang="en-US" sz="2400" dirty="0">
                <a:cs typeface="Times New Roman" pitchFamily="18" charset="0"/>
              </a:rPr>
              <a:t>Al(OH)</a:t>
            </a:r>
            <a:r>
              <a:rPr lang="en-US" sz="2400" baseline="-30000" dirty="0">
                <a:cs typeface="Times New Roman" pitchFamily="18" charset="0"/>
              </a:rPr>
              <a:t>3</a:t>
            </a:r>
            <a:r>
              <a:rPr lang="en-US" sz="2400" dirty="0">
                <a:cs typeface="Times New Roman" pitchFamily="18" charset="0"/>
              </a:rPr>
              <a:t>+ </a:t>
            </a:r>
            <a:r>
              <a:rPr lang="en-US" sz="2400" dirty="0" err="1">
                <a:cs typeface="Times New Roman" pitchFamily="18" charset="0"/>
              </a:rPr>
              <a:t>HCl</a:t>
            </a:r>
            <a:r>
              <a:rPr lang="en-US" sz="2400" dirty="0">
                <a:cs typeface="Times New Roman" pitchFamily="18" charset="0"/>
              </a:rPr>
              <a:t> = </a:t>
            </a:r>
            <a:r>
              <a:rPr lang="ru-RU" sz="2400" dirty="0">
                <a:cs typeface="Times New Roman" pitchFamily="18" charset="0"/>
              </a:rPr>
              <a:t>[</a:t>
            </a:r>
            <a:r>
              <a:rPr lang="ru-RU" sz="2400" dirty="0" err="1">
                <a:cs typeface="Times New Roman" pitchFamily="18" charset="0"/>
              </a:rPr>
              <a:t>Al</a:t>
            </a:r>
            <a:r>
              <a:rPr lang="ru-RU" sz="2400" dirty="0">
                <a:cs typeface="Times New Roman" pitchFamily="18" charset="0"/>
              </a:rPr>
              <a:t>(ОН)</a:t>
            </a:r>
            <a:r>
              <a:rPr lang="ru-RU" sz="2400" baseline="-30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]</a:t>
            </a:r>
            <a:r>
              <a:rPr lang="en-US" sz="2400" dirty="0" err="1">
                <a:cs typeface="Times New Roman" pitchFamily="18" charset="0"/>
              </a:rPr>
              <a:t>Cl</a:t>
            </a:r>
            <a:r>
              <a:rPr lang="en-US" sz="2400" dirty="0">
                <a:cs typeface="Times New Roman" pitchFamily="18" charset="0"/>
              </a:rPr>
              <a:t> + H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O</a:t>
            </a:r>
            <a:endParaRPr lang="en-US" sz="2400" dirty="0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000232" y="5086142"/>
            <a:ext cx="5076000" cy="14110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cs typeface="Times New Roman" pitchFamily="18" charset="0"/>
              </a:rPr>
              <a:t>действие </a:t>
            </a:r>
            <a:r>
              <a:rPr lang="ru-RU" sz="1600" dirty="0" smtClean="0">
                <a:cs typeface="Times New Roman" pitchFamily="18" charset="0"/>
              </a:rPr>
              <a:t>основания</a:t>
            </a:r>
            <a:endParaRPr lang="en-US" sz="1600" dirty="0" smtClean="0"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cs typeface="Times New Roman" pitchFamily="18" charset="0"/>
              </a:rPr>
              <a:t>кислые </a:t>
            </a:r>
            <a:r>
              <a:rPr lang="ru-RU" dirty="0">
                <a:cs typeface="Times New Roman" pitchFamily="18" charset="0"/>
              </a:rPr>
              <a:t>соли    средняя соль   </a:t>
            </a:r>
            <a:r>
              <a:rPr lang="ru-RU" dirty="0" smtClean="0">
                <a:cs typeface="Times New Roman" pitchFamily="18" charset="0"/>
              </a:rPr>
              <a:t>основные соли</a:t>
            </a:r>
          </a:p>
          <a:p>
            <a:pPr algn="ctr" eaLnBrk="0" hangingPunct="0">
              <a:lnSpc>
                <a:spcPct val="150000"/>
              </a:lnSpc>
              <a:spcBef>
                <a:spcPts val="600"/>
              </a:spcBef>
            </a:pPr>
            <a:r>
              <a:rPr lang="ru-RU" sz="1600" dirty="0" smtClean="0">
                <a:cs typeface="Times New Roman" pitchFamily="18" charset="0"/>
              </a:rPr>
              <a:t>действие кислоты</a:t>
            </a:r>
            <a:endParaRPr lang="ru-RU" sz="1600" dirty="0"/>
          </a:p>
        </p:txBody>
      </p:sp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3635896" y="259807"/>
            <a:ext cx="1980000" cy="468000"/>
          </a:xfrm>
          <a:prstGeom prst="rect">
            <a:avLst/>
          </a:prstGeom>
          <a:solidFill>
            <a:srgbClr val="00B050">
              <a:alpha val="49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ru-RU" sz="3600" dirty="0">
                <a:cs typeface="Times New Roman" pitchFamily="18" charset="0"/>
              </a:rPr>
              <a:t>Соли</a:t>
            </a:r>
            <a:endParaRPr lang="ru-RU" sz="3600" dirty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467544" y="857232"/>
            <a:ext cx="8352928" cy="428628"/>
          </a:xfrm>
          <a:prstGeom prst="rect">
            <a:avLst/>
          </a:prstGeom>
          <a:solidFill>
            <a:srgbClr val="FFFF00"/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 lIns="36000" tIns="10800" rIns="18000" bIns="10800"/>
          <a:lstStyle/>
          <a:p>
            <a:pPr algn="ctr"/>
            <a:r>
              <a:rPr lang="ru-RU" sz="3200" dirty="0">
                <a:cs typeface="Times New Roman" pitchFamily="18" charset="0"/>
              </a:rPr>
              <a:t>(остаток </a:t>
            </a:r>
            <a:r>
              <a:rPr lang="ru-RU" sz="3200" dirty="0" smtClean="0">
                <a:cs typeface="Times New Roman" pitchFamily="18" charset="0"/>
              </a:rPr>
              <a:t>основания)</a:t>
            </a:r>
            <a:r>
              <a:rPr lang="ru-RU" sz="3200" b="1" baseline="-30000" dirty="0" err="1" smtClean="0">
                <a:cs typeface="Times New Roman" pitchFamily="18" charset="0"/>
              </a:rPr>
              <a:t>х</a:t>
            </a:r>
            <a:r>
              <a:rPr lang="ru-RU" sz="3200" b="1" baseline="-30000" dirty="0" smtClean="0">
                <a:cs typeface="Times New Roman" pitchFamily="18" charset="0"/>
              </a:rPr>
              <a:t>     </a:t>
            </a:r>
            <a:r>
              <a:rPr lang="ru-RU" sz="3200" dirty="0" smtClean="0">
                <a:cs typeface="Times New Roman" pitchFamily="18" charset="0"/>
              </a:rPr>
              <a:t>(остаток </a:t>
            </a:r>
            <a:r>
              <a:rPr lang="ru-RU" sz="3200" dirty="0">
                <a:cs typeface="Times New Roman" pitchFamily="18" charset="0"/>
              </a:rPr>
              <a:t>кислоты)</a:t>
            </a:r>
            <a:r>
              <a:rPr lang="ru-RU" sz="3200" b="1" baseline="-30000" dirty="0">
                <a:cs typeface="Times New Roman" pitchFamily="18" charset="0"/>
              </a:rPr>
              <a:t>у</a:t>
            </a:r>
            <a:endParaRPr lang="ru-RU" sz="3200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7040" y="3049705"/>
            <a:ext cx="6660000" cy="2030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Times New Roman" pitchFamily="18" charset="0"/>
              </a:rPr>
              <a:t>  кислые</a:t>
            </a:r>
            <a:r>
              <a:rPr lang="ru-RU" sz="2400" dirty="0" smtClean="0">
                <a:cs typeface="Times New Roman" pitchFamily="18" charset="0"/>
              </a:rPr>
              <a:t>   (</a:t>
            </a:r>
            <a:r>
              <a:rPr lang="ru-RU" sz="2400" dirty="0">
                <a:cs typeface="Times New Roman" pitchFamily="18" charset="0"/>
              </a:rPr>
              <a:t>Na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ru-RU" sz="2400" dirty="0">
                <a:cs typeface="Times New Roman" pitchFamily="18" charset="0"/>
              </a:rPr>
              <a:t>CO</a:t>
            </a:r>
            <a:r>
              <a:rPr lang="ru-RU" sz="2400" baseline="-30000" dirty="0">
                <a:cs typeface="Times New Roman" pitchFamily="18" charset="0"/>
              </a:rPr>
              <a:t>3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 err="1" smtClean="0">
                <a:cs typeface="Times New Roman" pitchFamily="18" charset="0"/>
              </a:rPr>
              <a:t>Al</a:t>
            </a:r>
            <a:r>
              <a:rPr lang="ru-RU" sz="2400" dirty="0" smtClean="0"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ru-RU" sz="2400" b="1" baseline="-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ru-RU" sz="2400" dirty="0" smtClean="0">
                <a:cs typeface="Times New Roman" pitchFamily="18" charset="0"/>
              </a:rPr>
              <a:t>PO</a:t>
            </a:r>
            <a:r>
              <a:rPr lang="ru-RU" sz="2400" baseline="-30000" dirty="0" smtClean="0">
                <a:cs typeface="Times New Roman" pitchFamily="18" charset="0"/>
              </a:rPr>
              <a:t>4</a:t>
            </a:r>
            <a:r>
              <a:rPr lang="ru-RU" sz="2400" dirty="0" smtClean="0">
                <a:cs typeface="Times New Roman" pitchFamily="18" charset="0"/>
              </a:rPr>
              <a:t>)</a:t>
            </a:r>
            <a:r>
              <a:rPr lang="ru-RU" sz="2400" baseline="-30000" dirty="0" smtClean="0">
                <a:cs typeface="Times New Roman" pitchFamily="18" charset="0"/>
              </a:rPr>
              <a:t>3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и др.);</a:t>
            </a:r>
            <a:endParaRPr lang="ru-RU" sz="2400" dirty="0"/>
          </a:p>
          <a:p>
            <a:pPr eaLnBrk="0" hangingPunct="0">
              <a:buFont typeface="Wingdings" pitchFamily="2" charset="2"/>
              <a:buChar char="Ø"/>
            </a:pPr>
            <a:r>
              <a:rPr lang="ru-RU" sz="2400" b="1" dirty="0" smtClean="0">
                <a:cs typeface="Times New Roman" pitchFamily="18" charset="0"/>
              </a:rPr>
              <a:t>  нормальные</a:t>
            </a:r>
            <a:r>
              <a:rPr lang="ru-RU" sz="2400" dirty="0" smtClean="0">
                <a:cs typeface="Times New Roman" pitchFamily="18" charset="0"/>
              </a:rPr>
              <a:t>   (</a:t>
            </a:r>
            <a:r>
              <a:rPr lang="ru-RU" sz="2400" dirty="0" err="1">
                <a:cs typeface="Times New Roman" pitchFamily="18" charset="0"/>
              </a:rPr>
              <a:t>NaCl</a:t>
            </a:r>
            <a:r>
              <a:rPr lang="ru-RU" sz="2400" dirty="0">
                <a:cs typeface="Times New Roman" pitchFamily="18" charset="0"/>
              </a:rPr>
              <a:t>, К</a:t>
            </a:r>
            <a:r>
              <a:rPr lang="ru-RU" sz="2400" baseline="-30000" dirty="0">
                <a:cs typeface="Times New Roman" pitchFamily="18" charset="0"/>
              </a:rPr>
              <a:t>3</a:t>
            </a:r>
            <a:r>
              <a:rPr lang="ru-RU" sz="2400" dirty="0">
                <a:cs typeface="Times New Roman" pitchFamily="18" charset="0"/>
              </a:rPr>
              <a:t>РО</a:t>
            </a:r>
            <a:r>
              <a:rPr lang="ru-RU" sz="2400" baseline="-30000" dirty="0">
                <a:cs typeface="Times New Roman" pitchFamily="18" charset="0"/>
              </a:rPr>
              <a:t>4</a:t>
            </a:r>
            <a:r>
              <a:rPr lang="ru-RU" sz="2400" dirty="0">
                <a:cs typeface="Times New Roman" pitchFamily="18" charset="0"/>
              </a:rPr>
              <a:t> и </a:t>
            </a:r>
            <a:r>
              <a:rPr lang="ru-RU" sz="2400" dirty="0" smtClean="0">
                <a:cs typeface="Times New Roman" pitchFamily="18" charset="0"/>
              </a:rPr>
              <a:t>др</a:t>
            </a:r>
            <a:r>
              <a:rPr lang="ru-RU" sz="2400" dirty="0">
                <a:cs typeface="Times New Roman" pitchFamily="18" charset="0"/>
              </a:rPr>
              <a:t>.);</a:t>
            </a:r>
            <a:endParaRPr lang="ru-RU" sz="2400" dirty="0"/>
          </a:p>
          <a:p>
            <a:pPr eaLnBrk="0" hangingPunct="0">
              <a:buFont typeface="Wingdings" pitchFamily="2" charset="2"/>
              <a:buChar char="Ø"/>
            </a:pPr>
            <a:r>
              <a:rPr lang="ru-RU" sz="2400" b="1" dirty="0" smtClean="0">
                <a:cs typeface="Times New Roman" pitchFamily="18" charset="0"/>
              </a:rPr>
              <a:t>  основные</a:t>
            </a:r>
            <a:r>
              <a:rPr lang="ru-RU" sz="2400" dirty="0" smtClean="0">
                <a:cs typeface="Times New Roman" pitchFamily="18" charset="0"/>
              </a:rPr>
              <a:t>   (</a:t>
            </a:r>
            <a:r>
              <a:rPr lang="ru-RU" sz="2400" dirty="0" err="1">
                <a:cs typeface="Times New Roman" pitchFamily="18" charset="0"/>
              </a:rPr>
              <a:t>Al</a:t>
            </a:r>
            <a:r>
              <a:rPr lang="ru-RU" sz="2400" b="1" dirty="0" err="1">
                <a:solidFill>
                  <a:srgbClr val="FF0000"/>
                </a:solidFill>
                <a:cs typeface="Times New Roman" pitchFamily="18" charset="0"/>
              </a:rPr>
              <a:t>ОН</a:t>
            </a:r>
            <a:r>
              <a:rPr lang="ru-RU" sz="2400" dirty="0" err="1">
                <a:cs typeface="Times New Roman" pitchFamily="18" charset="0"/>
              </a:rPr>
              <a:t>С</a:t>
            </a:r>
            <a:r>
              <a:rPr lang="en-US" sz="2400" dirty="0">
                <a:cs typeface="Times New Roman" pitchFamily="18" charset="0"/>
              </a:rPr>
              <a:t>l</a:t>
            </a:r>
            <a:r>
              <a:rPr lang="ru-RU" sz="2400" baseline="-30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, [</a:t>
            </a:r>
            <a:r>
              <a:rPr lang="ru-RU" sz="2400" dirty="0" err="1">
                <a:cs typeface="Times New Roman" pitchFamily="18" charset="0"/>
              </a:rPr>
              <a:t>Al</a:t>
            </a:r>
            <a:r>
              <a:rPr lang="ru-RU" sz="2400" dirty="0"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ОН)</a:t>
            </a:r>
            <a:r>
              <a:rPr lang="ru-RU" sz="2400" b="1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]</a:t>
            </a:r>
            <a:r>
              <a:rPr lang="ru-RU" sz="2400" baseline="-30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SO</a:t>
            </a:r>
            <a:r>
              <a:rPr lang="ru-RU" sz="2400" baseline="-30000" dirty="0">
                <a:cs typeface="Times New Roman" pitchFamily="18" charset="0"/>
              </a:rPr>
              <a:t>4</a:t>
            </a:r>
            <a:r>
              <a:rPr lang="ru-RU" sz="2400" dirty="0">
                <a:cs typeface="Times New Roman" pitchFamily="18" charset="0"/>
              </a:rPr>
              <a:t> и др.)</a:t>
            </a:r>
            <a:endParaRPr lang="en-US" sz="2400" dirty="0"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400" b="1" dirty="0" smtClean="0">
                <a:cs typeface="Times New Roman" pitchFamily="18" charset="0"/>
              </a:rPr>
              <a:t>  двойные</a:t>
            </a:r>
            <a:endParaRPr lang="en-US" sz="2400" b="1" dirty="0"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400" b="1" dirty="0" smtClean="0">
                <a:cs typeface="Times New Roman" pitchFamily="18" charset="0"/>
              </a:rPr>
              <a:t>  комплексные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479265"/>
            <a:ext cx="181306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многоосновная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кислота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5464272"/>
            <a:ext cx="1903533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err="1" smtClean="0">
                <a:cs typeface="Times New Roman" pitchFamily="18" charset="0"/>
              </a:rPr>
              <a:t>многокислотное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основание</a:t>
            </a:r>
            <a:endParaRPr lang="ru-RU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2032969" y="5556434"/>
            <a:ext cx="5039361" cy="19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714075" y="5607148"/>
            <a:ext cx="537" cy="1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571463" y="5584570"/>
            <a:ext cx="537" cy="10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245060" y="5584570"/>
            <a:ext cx="537" cy="10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2032969" y="6071864"/>
            <a:ext cx="503936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2714452" y="5935644"/>
            <a:ext cx="537" cy="18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4571463" y="5952576"/>
            <a:ext cx="537" cy="10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6252108" y="5952576"/>
            <a:ext cx="537" cy="10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1412776"/>
            <a:ext cx="1008112" cy="32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3563888" y="1268760"/>
            <a:ext cx="2376264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3600" baseline="-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эквимольные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эквивалентн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колич-ва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hangingPunct="0">
              <a:spcBef>
                <a:spcPts val="1200"/>
              </a:spcBef>
            </a:pPr>
            <a:r>
              <a:rPr lang="en-US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3600" baseline="-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3600" baseline="-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Na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3600" baseline="-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en-US" sz="3600" baseline="-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эквимольные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или   избыток </a:t>
            </a:r>
            <a:r>
              <a:rPr lang="ru-RU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к-ты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2NaOH + H</a:t>
            </a:r>
            <a:r>
              <a:rPr lang="en-US" sz="3600" baseline="-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3600" baseline="-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Na</a:t>
            </a:r>
            <a:r>
              <a:rPr lang="en-US" sz="36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3600" baseline="-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600" baseline="-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эквивалентные или избыток основания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Al(OH)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ОН)</a:t>
            </a:r>
            <a:r>
              <a:rPr lang="ru-RU" sz="36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эквимольные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или избыток основания</a:t>
            </a:r>
          </a:p>
          <a:p>
            <a:pPr algn="ctr" eaLnBrk="0" hangingPunct="0"/>
            <a:r>
              <a:rPr lang="en-US" sz="3600" dirty="0" smtClean="0">
                <a:latin typeface="Arial" pitchFamily="34" charset="0"/>
                <a:cs typeface="Arial" pitchFamily="34" charset="0"/>
              </a:rPr>
              <a:t>Al(OH)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ru-RU" sz="36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pPr algn="ctr" eaLnBrk="0" hangingPunct="0">
              <a:spcBef>
                <a:spcPts val="1200"/>
              </a:spcBef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Al(OH)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3600" dirty="0" smtClean="0">
                <a:latin typeface="Arial" pitchFamily="34" charset="0"/>
                <a:cs typeface="Arial" pitchFamily="34" charset="0"/>
              </a:rPr>
              <a:t>избыток кислоты</a:t>
            </a:r>
            <a:endParaRPr lang="en-U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1760" y="260648"/>
            <a:ext cx="1512000" cy="50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3203848" y="116632"/>
            <a:ext cx="3636000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000232" y="152784"/>
            <a:ext cx="5076000" cy="133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2400" dirty="0">
                <a:cs typeface="Times New Roman" pitchFamily="18" charset="0"/>
              </a:rPr>
              <a:t>действие </a:t>
            </a:r>
            <a:r>
              <a:rPr lang="ru-RU" sz="2400" dirty="0" smtClean="0">
                <a:cs typeface="Times New Roman" pitchFamily="18" charset="0"/>
              </a:rPr>
              <a:t>основания</a:t>
            </a: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dirty="0" smtClean="0">
                <a:cs typeface="Times New Roman" pitchFamily="18" charset="0"/>
              </a:rPr>
              <a:t>кислые </a:t>
            </a:r>
            <a:r>
              <a:rPr lang="ru-RU" dirty="0">
                <a:cs typeface="Times New Roman" pitchFamily="18" charset="0"/>
              </a:rPr>
              <a:t>соли    средняя соль   </a:t>
            </a:r>
            <a:r>
              <a:rPr lang="ru-RU" dirty="0" smtClean="0">
                <a:cs typeface="Times New Roman" pitchFamily="18" charset="0"/>
              </a:rPr>
              <a:t>основные соли</a:t>
            </a:r>
          </a:p>
          <a:p>
            <a:pPr algn="ctr" eaLnBrk="0" hangingPunct="0">
              <a:spcBef>
                <a:spcPts val="0"/>
              </a:spcBef>
            </a:pPr>
            <a:r>
              <a:rPr lang="ru-RU" sz="2400" dirty="0" smtClean="0">
                <a:cs typeface="Times New Roman" pitchFamily="18" charset="0"/>
              </a:rPr>
              <a:t>действие кислоты</a:t>
            </a:r>
            <a:endParaRPr lang="ru-RU" sz="2400" dirty="0"/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251520" y="1556792"/>
            <a:ext cx="87849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Al(OH)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Н</a:t>
            </a:r>
            <a:r>
              <a:rPr lang="en-US" sz="3600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РО</a:t>
            </a:r>
            <a:r>
              <a:rPr lang="en-US" sz="3600" baseline="-30000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Al(H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+3Н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3600" dirty="0" smtClean="0">
                <a:latin typeface="Arial" pitchFamily="34" charset="0"/>
                <a:cs typeface="Arial" pitchFamily="34" charset="0"/>
              </a:rPr>
              <a:t> 		  избыток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к-ты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3600" dirty="0" smtClean="0">
                <a:latin typeface="Arial" pitchFamily="34" charset="0"/>
                <a:cs typeface="Arial" pitchFamily="34" charset="0"/>
              </a:rPr>
              <a:t>Al(OH)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 Н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РО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AlPO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+3Н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3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эквимольные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кол-ва</a:t>
            </a:r>
          </a:p>
          <a:p>
            <a:pPr algn="just" eaLnBrk="0" hangingPunct="0"/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Al(OH)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РО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[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(ОН)</a:t>
            </a:r>
            <a:r>
              <a:rPr lang="ru-RU" sz="36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РО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 H</a:t>
            </a:r>
            <a:r>
              <a:rPr lang="en-US" sz="3600" baseline="-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3600" dirty="0" smtClean="0">
                <a:latin typeface="Arial" pitchFamily="34" charset="0"/>
                <a:cs typeface="Arial" pitchFamily="34" charset="0"/>
              </a:rPr>
              <a:t>избыток основания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50421"/>
            <a:ext cx="181306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многоосновная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кислота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68" y="535428"/>
            <a:ext cx="1903533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err="1" smtClean="0">
                <a:cs typeface="Times New Roman" pitchFamily="18" charset="0"/>
              </a:rPr>
              <a:t>многокислотное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основание</a:t>
            </a:r>
            <a:endParaRPr lang="ru-RU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2032969" y="627590"/>
            <a:ext cx="5039361" cy="19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 sz="280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714075" y="678304"/>
            <a:ext cx="537" cy="1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71463" y="655726"/>
            <a:ext cx="537" cy="10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245060" y="655726"/>
            <a:ext cx="537" cy="10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2032969" y="1143020"/>
            <a:ext cx="503936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714452" y="1006800"/>
            <a:ext cx="537" cy="18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4571463" y="1023732"/>
            <a:ext cx="537" cy="10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6252108" y="1023732"/>
            <a:ext cx="537" cy="10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Ca(OH)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+ 2H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= </a:t>
            </a: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98493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Ca(OH)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+ 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=</a:t>
            </a: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888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3Ca(OH)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+ 2H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=</a:t>
            </a: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952" y="2782669"/>
            <a:ext cx="38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3Ca(OH)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+ 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=</a:t>
            </a: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573016"/>
            <a:ext cx="452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Ca(OH)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+ Ca(H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=</a:t>
            </a: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36684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Ca(OH)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+ 2CaHPO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=</a:t>
            </a: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15893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3Ca(OH)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+ Ca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(PO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=</a:t>
            </a: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87727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3600" b="1" dirty="0" err="1" smtClean="0">
                <a:solidFill>
                  <a:prstClr val="black"/>
                </a:solidFill>
                <a:latin typeface="Calibri"/>
              </a:rPr>
              <a:t>CaOH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+ 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=</a:t>
            </a: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478413"/>
            <a:ext cx="3692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</a:t>
            </a:r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ru-RU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ru-RU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+ </a:t>
            </a:r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O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61657" y="1196752"/>
            <a:ext cx="3196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CaHPO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+ </a:t>
            </a:r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O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64040" y="1973342"/>
            <a:ext cx="3504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(PO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+ 6H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O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35098" y="2780928"/>
            <a:ext cx="3953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3600" b="1" dirty="0" err="1" smtClean="0">
                <a:solidFill>
                  <a:prstClr val="black"/>
                </a:solidFill>
                <a:latin typeface="Calibri"/>
              </a:rPr>
              <a:t>CaOH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+ 3H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O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45848" y="3574757"/>
            <a:ext cx="332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CaHPO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+ 2H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O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13122" y="4366845"/>
            <a:ext cx="3400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(PO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+ 2H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O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81319" y="5158933"/>
            <a:ext cx="408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2(</a:t>
            </a:r>
            <a:r>
              <a:rPr lang="en-US" sz="3600" b="1" dirty="0" err="1" smtClean="0">
                <a:solidFill>
                  <a:prstClr val="black"/>
                </a:solidFill>
                <a:latin typeface="Calibri"/>
              </a:rPr>
              <a:t>CaOH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+ 2H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O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5879013"/>
            <a:ext cx="3504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Ca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(PO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+ 3H</a:t>
            </a:r>
            <a:r>
              <a:rPr lang="en-US" sz="3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O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4016" y="917664"/>
          <a:ext cx="8892480" cy="4480338"/>
        </p:xfrm>
        <a:graphic>
          <a:graphicData uri="http://schemas.openxmlformats.org/drawingml/2006/table">
            <a:tbl>
              <a:tblPr/>
              <a:tblGrid>
                <a:gridCol w="2627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а) По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числу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реагентов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продуктов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б) По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изменению степени окисления атомов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Без изменения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ст.ок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С изменением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ст.ок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ОВР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СОЕДИНЕНИЕ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 + B = AB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CaO+H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O=Ca(OH)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PbO+SiO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=PbSiO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+Cl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=2HCl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4FeO+O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86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Из нескольких простых или сложных веществ образуется одно сложное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РАЗЛОЖЕНИЕ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AB = A + B 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CaCO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=CaO+CO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NH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Cl=NH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+ HC</a:t>
                      </a:r>
                      <a:r>
                        <a:rPr lang="en-US" sz="180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I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4HNO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=2H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O+4NO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+O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4KClO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=3KClO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+KCl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86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Из сложного вещества образуется несколько веществ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1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ЗАМЕЩЕНИЕ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 + BС = AС + В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CuSO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+Fe=FeSO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+Cu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2KBr+Cl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=2KCl+Br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073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Атом простого вещества замещает один из атомов сложного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07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ОБМЕН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AВ + С</a:t>
                      </a:r>
                      <a:r>
                        <a:rPr lang="en-US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= A</a:t>
                      </a:r>
                      <a:r>
                        <a:rPr lang="en-US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6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AgNO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+KBr=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AgBr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↓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KNO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aseline="-25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NaOH+HCl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=NaCl+H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O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66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Сложные вещества обмениваются своими составными частями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537563"/>
          <a:ext cx="8784000" cy="279972"/>
        </p:xfrm>
        <a:graphic>
          <a:graphicData uri="http://schemas.openxmlformats.org/drawingml/2006/table">
            <a:tbl>
              <a:tblPr/>
              <a:tblGrid>
                <a:gridCol w="878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600" spc="-130" baseline="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Химическая </a:t>
                      </a:r>
                      <a:r>
                        <a:rPr lang="ru-RU" sz="1600" b="1" i="1" kern="600" spc="-130" baseline="0" dirty="0" smtClean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реакция </a:t>
                      </a:r>
                      <a:r>
                        <a:rPr lang="ru-RU" sz="1600" b="1" i="1" kern="600" spc="-130" baseline="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600" b="0" i="0" kern="600" spc="-130" baseline="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это я</a:t>
                      </a:r>
                      <a:r>
                        <a:rPr lang="ru-RU" sz="1600" i="0" kern="600" spc="-130" baseline="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вление</a:t>
                      </a:r>
                      <a:r>
                        <a:rPr lang="ru-RU" sz="1600" kern="600" spc="-130" baseline="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kern="600" spc="-130" baseline="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kern="600" spc="-130" baseline="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котором одни вещества превращаются в </a:t>
                      </a:r>
                      <a:r>
                        <a:rPr lang="ru-RU" sz="1600" kern="600" spc="-130" baseline="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другие.</a:t>
                      </a:r>
                      <a:endParaRPr lang="ru-RU" sz="2400" b="1" kern="600" spc="-130" baseline="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38619" y="160539"/>
            <a:ext cx="3866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ТИПЫ ХИМИЧЕСКИХ РЕАКЦИЙ.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28323" y="5837540"/>
          <a:ext cx="8892000" cy="592519"/>
        </p:xfrm>
        <a:graphic>
          <a:graphicData uri="http://schemas.openxmlformats.org/drawingml/2006/table">
            <a:tbl>
              <a:tblPr/>
              <a:tblGrid>
                <a:gridCol w="4335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6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Экзотермические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теплота выделяется)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Эндотермические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(теплота поглощается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4Al+3O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=2Al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ru-RU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H&lt;0 (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+O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2NO;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H&gt;0 (-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32214" y="5617625"/>
            <a:ext cx="8892000" cy="180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 тепловому эффекту.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b="13088"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372200" y="1556792"/>
            <a:ext cx="2664296" cy="936105"/>
          </a:xfrm>
          <a:prstGeom prst="wedgeRoundRectCallout">
            <a:avLst>
              <a:gd name="adj1" fmla="val 24111"/>
              <a:gd name="adj2" fmla="val -129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Громаков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Деятельность кафедры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47560" b="7082"/>
          <a:stretch>
            <a:fillRect/>
          </a:stretch>
        </p:blipFill>
        <p:spPr bwMode="auto">
          <a:xfrm>
            <a:off x="35496" y="4306636"/>
            <a:ext cx="9180000" cy="260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716016" y="4844776"/>
            <a:ext cx="381642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5254" r="8964"/>
          <a:stretch>
            <a:fillRect/>
          </a:stretch>
        </p:blipFill>
        <p:spPr bwMode="auto">
          <a:xfrm>
            <a:off x="-10450" y="188640"/>
            <a:ext cx="911895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4509120"/>
            <a:ext cx="205172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47163" t="8400" r="7284" b="3401"/>
          <a:stretch>
            <a:fillRect/>
          </a:stretch>
        </p:blipFill>
        <p:spPr bwMode="auto">
          <a:xfrm>
            <a:off x="1" y="44624"/>
            <a:ext cx="914400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32925" r="15605"/>
          <a:stretch>
            <a:fillRect/>
          </a:stretch>
        </p:blipFill>
        <p:spPr bwMode="auto">
          <a:xfrm>
            <a:off x="1259632" y="0"/>
            <a:ext cx="6696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46865" t="8400" r="5214" b="10060"/>
          <a:stretch>
            <a:fillRect/>
          </a:stretch>
        </p:blipFill>
        <p:spPr bwMode="auto">
          <a:xfrm>
            <a:off x="35496" y="117384"/>
            <a:ext cx="9024000" cy="6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524328" y="548680"/>
            <a:ext cx="1116000" cy="396000"/>
          </a:xfrm>
          <a:prstGeom prst="wedgeRoundRectCallout">
            <a:avLst>
              <a:gd name="adj1" fmla="val 46084"/>
              <a:gd name="adj2" fmla="val -97996"/>
              <a:gd name="adj3" fmla="val 16667"/>
            </a:avLst>
          </a:prstGeom>
          <a:solidFill>
            <a:schemeClr val="accent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60648"/>
          <a:ext cx="8676000" cy="6370320"/>
        </p:xfrm>
        <a:graphic>
          <a:graphicData uri="http://schemas.openxmlformats.org/drawingml/2006/table">
            <a:tbl>
              <a:tblPr/>
              <a:tblGrid>
                <a:gridCol w="867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Основные разделы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  <a:ea typeface="Times New Roman"/>
                        </a:rPr>
                        <a:t>1. Строение </a:t>
                      </a:r>
                      <a:r>
                        <a:rPr lang="ru-RU" sz="2800" dirty="0">
                          <a:latin typeface="Arial Black" pitchFamily="34" charset="0"/>
                          <a:ea typeface="Times New Roman"/>
                        </a:rPr>
                        <a:t>вещества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cap="none" spc="0" dirty="0" smtClean="0">
                          <a:ln w="1905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Black" pitchFamily="34" charset="0"/>
                          <a:ea typeface="Times New Roman"/>
                        </a:rPr>
                        <a:t>2. Энергетика </a:t>
                      </a:r>
                      <a:r>
                        <a:rPr lang="ru-RU" sz="2800" b="1" cap="none" spc="0" dirty="0">
                          <a:ln w="1905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Black" pitchFamily="34" charset="0"/>
                          <a:ea typeface="Times New Roman"/>
                        </a:rPr>
                        <a:t>и направление </a:t>
                      </a:r>
                      <a:r>
                        <a:rPr lang="ru-RU" sz="2800" b="1" cap="none" spc="0" dirty="0" err="1" smtClean="0">
                          <a:ln w="1905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Black" pitchFamily="34" charset="0"/>
                          <a:ea typeface="Times New Roman"/>
                        </a:rPr>
                        <a:t>хим.процес-сов</a:t>
                      </a:r>
                      <a:r>
                        <a:rPr lang="ru-RU" sz="2800" b="1" cap="none" spc="0" dirty="0">
                          <a:ln w="1905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Black" pitchFamily="34" charset="0"/>
                          <a:ea typeface="Times New Roman"/>
                        </a:rPr>
                        <a:t>. Элементы </a:t>
                      </a:r>
                      <a:r>
                        <a:rPr lang="ru-RU" sz="2800" b="1" cap="none" spc="0" dirty="0" smtClean="0">
                          <a:ln w="1905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Black" pitchFamily="34" charset="0"/>
                          <a:ea typeface="Times New Roman"/>
                        </a:rPr>
                        <a:t>хим. </a:t>
                      </a:r>
                      <a:r>
                        <a:rPr lang="ru-RU" sz="2800" b="1" cap="none" spc="0" dirty="0">
                          <a:ln w="1905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 Black" pitchFamily="34" charset="0"/>
                          <a:ea typeface="Times New Roman"/>
                        </a:rPr>
                        <a:t>термодинамики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  <a:ea typeface="Times New Roman"/>
                        </a:rPr>
                        <a:t>3. Хим. </a:t>
                      </a:r>
                      <a:r>
                        <a:rPr lang="ru-RU" sz="2800" dirty="0">
                          <a:latin typeface="Arial Black" pitchFamily="34" charset="0"/>
                          <a:ea typeface="Times New Roman"/>
                        </a:rPr>
                        <a:t>кинетика и равновесие. </a:t>
                      </a:r>
                      <a:r>
                        <a:rPr lang="ru-RU" sz="2800" dirty="0" smtClean="0">
                          <a:latin typeface="Arial Black" pitchFamily="34" charset="0"/>
                          <a:ea typeface="Times New Roman"/>
                        </a:rPr>
                        <a:t>Хим. </a:t>
                      </a:r>
                      <a:br>
                        <a:rPr lang="ru-RU" sz="2800" dirty="0" smtClean="0">
                          <a:latin typeface="Arial Black" pitchFamily="34" charset="0"/>
                          <a:ea typeface="Times New Roman"/>
                        </a:rPr>
                      </a:br>
                      <a:r>
                        <a:rPr lang="ru-RU" sz="2800" dirty="0" err="1" smtClean="0">
                          <a:latin typeface="Arial Black" pitchFamily="34" charset="0"/>
                          <a:ea typeface="Times New Roman"/>
                        </a:rPr>
                        <a:t>р-ции</a:t>
                      </a:r>
                      <a:r>
                        <a:rPr lang="ru-RU" sz="2800" dirty="0" smtClean="0"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2800" dirty="0">
                          <a:latin typeface="Arial Black" pitchFamily="34" charset="0"/>
                          <a:ea typeface="Times New Roman"/>
                        </a:rPr>
                        <a:t>в </a:t>
                      </a:r>
                      <a:r>
                        <a:rPr lang="ru-RU" sz="2800" dirty="0" smtClean="0">
                          <a:latin typeface="Arial Black" pitchFamily="34" charset="0"/>
                          <a:ea typeface="Times New Roman"/>
                        </a:rPr>
                        <a:t>гомо- </a:t>
                      </a:r>
                      <a:r>
                        <a:rPr lang="ru-RU" sz="2800" dirty="0">
                          <a:latin typeface="Arial Black" pitchFamily="34" charset="0"/>
                          <a:ea typeface="Times New Roman"/>
                        </a:rPr>
                        <a:t>и гетерогенных системах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4. Растворы</a:t>
                      </a:r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. Электролитическая диссоциация.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  <a:ea typeface="Times New Roman"/>
                        </a:rPr>
                        <a:t>5. Дисперсные </a:t>
                      </a:r>
                      <a:r>
                        <a:rPr lang="ru-RU" sz="2800" dirty="0">
                          <a:latin typeface="Arial Black" pitchFamily="34" charset="0"/>
                          <a:ea typeface="Times New Roman"/>
                        </a:rPr>
                        <a:t>системы и </a:t>
                      </a:r>
                      <a:r>
                        <a:rPr lang="ru-RU" sz="2800" dirty="0" smtClean="0">
                          <a:latin typeface="Arial Black" pitchFamily="34" charset="0"/>
                          <a:ea typeface="Times New Roman"/>
                        </a:rPr>
                        <a:t/>
                      </a:r>
                      <a:br>
                        <a:rPr lang="ru-RU" sz="2800" dirty="0" smtClean="0">
                          <a:latin typeface="Arial Black" pitchFamily="34" charset="0"/>
                          <a:ea typeface="Times New Roman"/>
                        </a:rPr>
                      </a:br>
                      <a:r>
                        <a:rPr lang="ru-RU" sz="2800" dirty="0" smtClean="0">
                          <a:latin typeface="Arial Black" pitchFamily="34" charset="0"/>
                          <a:ea typeface="Times New Roman"/>
                        </a:rPr>
                        <a:t>коллоидные </a:t>
                      </a:r>
                      <a:r>
                        <a:rPr lang="ru-RU" sz="2800" dirty="0" err="1" smtClean="0">
                          <a:latin typeface="Arial Black" pitchFamily="34" charset="0"/>
                          <a:ea typeface="Times New Roman"/>
                        </a:rPr>
                        <a:t>р-ры</a:t>
                      </a:r>
                      <a:endParaRPr lang="ru-RU" sz="28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6. Основы </a:t>
                      </a:r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</a:rPr>
                        <a:t>химии металлов.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Arial Black" pitchFamily="34" charset="0"/>
                          <a:ea typeface="Times New Roman"/>
                        </a:rPr>
                        <a:t>7. Основы </a:t>
                      </a:r>
                      <a:r>
                        <a:rPr lang="ru-RU" sz="2800" dirty="0">
                          <a:latin typeface="Arial Black" pitchFamily="34" charset="0"/>
                          <a:ea typeface="Times New Roman"/>
                        </a:rPr>
                        <a:t>химии неметаллов.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</a:rPr>
                        <a:t>8. Основы </a:t>
                      </a:r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</a:rPr>
                        <a:t>химии вяжущих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102961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141345" cy="46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артинка 3 из 1539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3368040" cy="43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5152" y="4812128"/>
            <a:ext cx="375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7776" y="3985900"/>
            <a:ext cx="413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G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337828"/>
            <a:ext cx="3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5152" y="2492896"/>
            <a:ext cx="402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A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707077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О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7729" y="5714092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П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5280" y="5878912"/>
            <a:ext cx="482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Ж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3313" y="5863349"/>
            <a:ext cx="402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А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242" name="AutoShape 2" descr="Картинки по запросу алфа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алфа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www.myjulia.ru/data/cache/2010/10/22/551264_2908-8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92696"/>
            <a:ext cx="7776864" cy="560931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7158" y="57148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Не в каждой стране счастливое будущее укладывается в три или четыре буквы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7.16597E-7 C 0.00781 -0.01526 -0.00087 -0.00185 0.01562 -0.01295 C 0.02101 -0.01642 0.03125 -0.02335 0.03125 -0.02335 C 0.03281 -0.02589 0.03507 -0.02797 0.03542 -0.03121 C 0.03663 -0.04184 0.02448 -0.05248 0.01944 -0.05733 C 0.00885 -0.07929 0.02309 -0.05386 0.00972 -0.06773 C 0.00798 -0.06958 0.00746 -0.07328 0.0059 -0.07559 C 0.00208 -0.08114 -0.00191 -0.086 -0.0059 -0.09131 C -0.0099 -0.09663 -0.01511 -0.1001 -0.01962 -0.10449 C -0.03038 -0.11489 -0.02083 -0.10865 -0.02934 -0.11998 C -0.04531 -0.14124 -0.06615 -0.14725 -0.08438 -0.16182 C -0.08559 -0.16436 -0.08629 -0.16806 -0.0882 -0.16968 C -0.09167 -0.17268 -0.1 -0.17499 -0.1 -0.17499 C -0.1007 -0.18447 -0.1 -0.19441 -0.10191 -0.20366 C -0.10452 -0.21706 -0.12274 -0.23255 -0.13125 -0.24018 C -0.13403 -0.25058 -0.13733 -0.2522 -0.14497 -0.2559 C -0.14757 -0.26029 -0.15018 -0.26468 -0.15295 -0.26884 C -0.15469 -0.27162 -0.15816 -0.27301 -0.15868 -0.2767 C -0.16077 -0.29265 -0.15261 -0.30907 -0.14896 -0.32363 C -0.15226 -0.3412 -0.14896 -0.33149 -0.16268 -0.34975 C -0.16458 -0.35229 -0.16858 -0.35761 -0.16858 -0.35761 C -0.1717 -0.37055 -0.175 -0.36547 -0.1783 -0.37841 C -0.17761 -0.39067 -0.1783 -0.40315 -0.17639 -0.41517 C -0.17518 -0.4221 -0.17014 -0.42673 -0.16858 -0.43343 C -0.1717 -0.44614 -0.17031 -0.45632 -0.16458 -0.46718 C -0.15695 -0.49839 -0.16945 -0.44938 -0.15868 -0.4829 C -0.15469 -0.49492 -0.15868 -0.49076 -0.15486 -0.50116 C -0.15313 -0.50578 -0.1507 -0.50971 -0.14896 -0.51434 C -0.14688 -0.52012 -0.14757 -0.52728 -0.14497 -0.5326 C -0.13889 -0.54554 -0.12639 -0.55063 -0.11754 -0.55872 C -0.07899 -0.59409 -0.12882 -0.55063 -0.09792 -0.58484 C -0.09323 -0.59016 -0.0875 -0.59339 -0.08229 -0.59779 C -0.07413 -0.6142 -0.06389 -0.63038 -0.05677 -0.64748 C -0.05226 -0.65835 -0.05278 -0.66413 -0.04497 -0.67083 C -0.0283 -0.66205 -0.01354 -0.64795 0.00399 -0.64217 C 0.00642 -0.63223 0.01146 -0.62714 0.01562 -0.61882 C 0.02344 -0.58715 0.02795 -0.55595 0.03715 -0.52474 C 0.03871 -0.52035 0.03923 -0.51549 0.04132 -0.51156 C 0.05226 -0.48822 0.04253 -0.52127 0.05104 -0.4933 C 0.0526 -0.48822 0.05486 -0.47781 0.05486 -0.47781 C 0.0566 -0.46556 0.05573 -0.45169 0.06076 -0.44129 C 0.07778 -0.40546 0.10052 -0.3768 0.13333 -0.37079 C 0.1625 -0.35645 0.17882 -0.35738 0.2118 -0.36801 C 0.21371 -0.36986 0.21528 -0.37333 0.21771 -0.37333 C 0.22309 -0.37333 0.23333 -0.36801 0.23333 -0.36801 C 0.23628 -0.36894 0.25243 -0.37217 0.25868 -0.37587 C 0.26667 -0.38049 0.27222 -0.38789 0.28038 -0.39159 C 0.29496 -0.40477 0.31337 -0.39853 0.32951 -0.39159 C 0.34323 -0.37772 0.34982 -0.35877 0.36076 -0.34189 C 0.37101 -0.32571 0.38489 -0.3093 0.39809 -0.29751 C 0.40451 -0.28479 0.40746 -0.27347 0.40989 -0.25844 C 0.40833 -0.2455 0.40729 -0.23232 0.40573 -0.21938 C 0.40555 -0.21568 0.4066 -0.20874 0.40399 -0.20874 C 0.40052 -0.20874 0.38194 -0.23093 0.38021 -0.23232 C 0.37743 -0.23486 0.37361 -0.23556 0.37066 -0.23764 C 0.36215 -0.24342 0.35573 -0.25313 0.34705 -0.25844 C 0.32917 -0.26954 0.31163 -0.2804 0.29219 -0.28456 C 0.28489 -0.28364 0.2776 -0.28456 0.27048 -0.28202 C 0.26753 -0.28086 0.26545 -0.27647 0.26285 -0.27416 C 0.25607 -0.26815 0.25191 -0.26584 0.24514 -0.26098 C 0.2401 -0.24989 0.23837 -0.2418 0.23542 -0.22978 C 0.2368 -0.21105 0.23663 -0.20296 0.24323 -0.18794 C 0.24462 -0.18447 0.24548 -0.18077 0.24687 -0.17754 C 0.2493 -0.17222 0.25503 -0.16182 0.25503 -0.16182 C 0.25434 -0.15835 0.25451 -0.15419 0.25278 -0.15141 C 0.25156 -0.14933 0.24913 -0.14933 0.24687 -0.14887 C 0.23229 -0.1454 0.21198 -0.14471 0.19792 -0.14356 C 0.18767 -0.14147 0.18298 -0.14055 0.17465 -0.13315 C 0.17066 -0.11813 0.17639 -0.10541 0.18038 -0.09131 C 0.18125 -0.08785 0.1809 -0.08392 0.18246 -0.08091 C 0.18385 -0.07837 0.18646 -0.07744 0.18837 -0.07559 C 0.19739 -0.05779 0.19479 -0.06612 0.19792 -0.05225 C 0.18142 -0.03722 0.15469 -0.04277 0.13732 -0.04184 C 0.1026 -0.05317 0.1533 -0.05109 0.07639 -0.04693 C 0.07257 -0.04531 0.06875 -0.04346 0.06458 -0.04184 C 0.05833 -0.03907 0.05347 -0.03144 0.04687 -0.02867 C 0.03368 -0.01665 0.03993 -0.02012 0.02951 -0.01572 C 0.02743 -0.01411 0.01944 -0.00902 0.02153 -0.00255 C 0.02205 -0.00162 0.03281 0.00184 0.03542 0.00254 C 0.04184 0.00439 0.05486 0.00785 0.05486 0.00785 C 0.06146 0.00601 0.07864 -0.00232 0.08611 0.00531 C 0.08819 0.00716 0.08021 0.0104 0.08021 0.0104 " pathEditMode="relative" ptsTypes="fffffffffffffffffffffffffffffffffffffffffffffffffffffffffffffffffffffffffffffffff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3000" accel="50000" decel="5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2673 -0.04069 C 0.03837 -0.05132 0.05208 -0.05664 0.06371 -0.06681 C 0.06528 -0.07213 0.07014 -0.0779 0.06788 -0.08253 C 0.05677 -0.10495 0.06059 -0.10518 0.04219 -0.11119 C 0.02951 -0.12252 0.02517 -0.12321 0.01094 -0.12945 C 0.00972 -0.132 0.00868 -0.135 0.00712 -0.13731 C 0.00087 -0.14563 -0.00382 -0.13916 0.00503 -0.15557 C 0.00868 -0.16251 0.02274 -0.16598 0.02274 -0.16575 C 0.02465 -0.16783 0.02656 -0.16991 0.02864 -0.17129 C 0.03246 -0.17361 0.04028 -0.17661 0.04028 -0.17638 C 0.04861 -0.18747 0.05312 -0.18609 0.06371 -0.18956 C 0.06909 -0.19649 0.07778 -0.20435 0.0717 -0.21568 C 0.06979 -0.21914 0.06649 -0.22099 0.06371 -0.22354 C 0.05972 -0.24041 0.05017 -0.24064 0.04028 -0.24711 C 0.02847 -0.25497 0.01614 -0.26376 0.00312 -0.26792 C -0.00295 -0.27324 -0.00868 -0.27555 -0.01441 -0.28086 C -0.01528 -0.28341 -0.0165 -0.28595 -0.0165 -0.28872 C -0.0165 -0.31438 -0.00313 -0.31115 0.01094 -0.31762 C 0.02656 -0.31669 0.04219 -0.31716 0.05798 -0.31484 C 0.06007 -0.31461 0.0618 -0.31115 0.06371 -0.30976 C 0.06909 -0.30675 0.07448 -0.30444 0.07951 -0.3019 C 0.10052 -0.2915 0.11805 -0.27139 0.13628 -0.25474 C 0.14149 -0.24503 0.14618 -0.2418 0.15399 -0.23648 C 0.16146 -0.22169 0.15364 -0.23509 0.16788 -0.22099 C 0.16996 -0.21868 0.1717 -0.21545 0.17361 -0.21313 C 0.17552 -0.21105 0.1776 -0.20967 0.17951 -0.20782 C 0.19045 -0.18424 0.17916 -0.20435 0.19705 -0.18447 C 0.20156 -0.17962 0.20903 -0.16875 0.20903 -0.16852 C 0.21441 -0.14563 0.20555 -0.17869 0.21684 -0.15303 C 0.21805 -0.15003 0.21771 -0.14587 0.21875 -0.14263 C 0.22465 -0.12483 0.23368 -0.10564 0.24236 -0.09039 C 0.24878 -0.0638 0.23854 -0.10264 0.24826 -0.07467 C 0.25243 -0.06219 0.25469 -0.05271 0.26007 -0.04069 C 0.26371 -0.0326 0.26788 -0.0252 0.2717 -0.01734 C 0.27309 -0.0148 0.27552 -0.00948 0.27552 -0.00925 C 0.28003 0.00832 0.27361 -0.00994 0.2835 0.00092 C 0.28611 0.00369 0.2868 0.00878 0.28941 0.01155 C 0.2934 0.01618 0.29878 0.01803 0.30312 0.02196 C 0.30972 0.02103 0.31649 0.02219 0.32257 0.01918 C 0.32621 0.01756 0.3276 0.01155 0.33055 0.00878 C 0.33229 0.00716 0.33455 0.00716 0.33646 0.00624 C 0.34323 3.83264E-6 0.34826 -0.00162 0.35416 -0.00948 C 0.35729 -0.02289 0.36649 -0.043 0.37378 -0.05386 C 0.37604 -0.05756 0.37934 -0.06034 0.38159 -0.06427 C 0.38906 -0.07744 0.39271 -0.10125 0.39722 -0.11651 C 0.39965 -0.15465 0.41094 -0.19533 0.40121 -0.2314 C 0.39774 -0.24434 0.38368 -0.24781 0.37569 -0.24966 C 0.34913 -0.27254 0.30798 -0.25613 0.27552 -0.26006 C 0.27361 -0.26191 0.27083 -0.2626 0.26979 -0.26538 C 0.26771 -0.27 0.26597 -0.28086 0.26597 -0.28063 C 0.27083 -0.29103 0.27725 -0.29173 0.28559 -0.29658 C 0.2934 -0.30121 0.30087 -0.30629 0.30903 -0.30976 C 0.31493 -0.3123 0.321 -0.31438 0.32673 -0.31762 C 0.35885 -0.33565 0.375 -0.3583 0.3993 -0.39066 C 0.40538 -0.39899 0.4085 -0.41471 0.41284 -0.42465 C 0.40625 -0.50833 0.41094 -0.44013 0.40712 -0.52104 C 0.40607 -0.543 0.40503 -0.56981 0.39531 -0.589 C 0.37847 -0.65835 0.29392 -0.64263 0.25798 -0.64379 C 0.246 -0.64656 0.23941 -0.65303 0.22847 -0.6595 C 0.21493 -0.66783 0.2 -0.67407 0.18559 -0.68031 C 0.17795 -0.68794 0.17361 -0.69441 0.16788 -0.70389 C 0.16614 -0.70666 0.16406 -0.70944 0.16198 -0.71175 C 0.16024 -0.71383 0.15764 -0.71475 0.1559 -0.71706 C 0.15104 -0.72446 0.1467 -0.73255 0.14236 -0.74041 C 0.1401 -0.74388 0.13628 -0.75081 0.13628 -0.75058 C 0.13333 -0.7626 0.13628 -0.75613 0.12847 -0.76399 C 0.12534 -0.76723 0.12274 -0.77231 0.11892 -0.77439 C 0.11215 -0.77809 0.10416 -0.77717 0.09722 -0.77971 C 0.0868 -0.77878 0.07639 -0.77832 0.0658 -0.77693 C 0.05885 -0.77601 0.05694 -0.77 0.05017 -0.76653 C 0.04496 -0.76399 0.03975 -0.76306 0.03455 -0.76145 C 0.03125 -0.7589 0.02795 -0.7559 0.02465 -0.75359 C 0.02014 -0.75058 0.01528 -0.74896 0.01094 -0.74573 C -0.00295 -0.73533 -0.01268 -0.72099 -0.0283 -0.71706 C -0.04219 -0.70134 -0.05538 -0.69025 -0.07327 -0.68563 C -0.07778 -0.68308 -0.08281 -0.68146 -0.08698 -0.67777 C -0.08889 -0.67592 -0.08872 -0.67106 -0.09097 -0.66991 C -0.0967 -0.66713 -0.10278 -0.66829 -0.10868 -0.66736 C -0.12726 -0.66135 -0.14184 -0.67892 -0.15764 -0.68817 C -0.16979 -0.6951 -0.1842 -0.6958 -0.19705 -0.69857 C -0.2125 -0.69741 -0.229 -0.70019 -0.24393 -0.69349 C -0.24636 -0.69256 -0.24775 -0.68956 -0.24983 -0.68817 C -0.25174 -0.68701 -0.25382 -0.68655 -0.25573 -0.68563 C -0.26372 -0.67499 -0.27309 -0.67222 -0.28316 -0.66482 C -0.29618 -0.65534 -0.29584 -0.64795 -0.31059 -0.64379 C -0.31858 -0.63338 -0.31841 -0.63454 -0.32448 -0.62298 C -0.32726 -0.6179 -0.33212 -0.60726 -0.33212 -0.60703 C -0.33837 -0.57374 -0.32847 -0.54947 -0.31858 -0.52104 C -0.31077 -0.49908 -0.31841 -0.51202 -0.31059 -0.49769 C -0.30469 -0.4866 -0.29757 -0.47989 -0.29097 -0.46903 C -0.28455 -0.44383 -0.28959 -0.4577 -0.27327 -0.42973 C -0.26719 -0.41933 -0.26684 -0.41286 -0.25955 -0.40107 C -0.25886 -0.39852 -0.25886 -0.39552 -0.25764 -0.39321 C -0.25625 -0.38951 -0.25313 -0.38674 -0.25174 -0.38281 C -0.24775 -0.37102 -0.24566 -0.3583 -0.24202 -0.34628 C -0.24393 -0.3375 -0.24393 -0.32779 -0.24775 -0.32016 C -0.24966 -0.31623 -0.25417 -0.31577 -0.25764 -0.31484 C -0.26702 -0.31253 -0.31858 -0.30976 -0.32049 -0.30976 C -0.34653 -0.30421 -0.38143 -0.30907 -0.40278 -0.29913 C -0.41268 -0.28942 -0.42361 -0.28711 -0.4342 -0.27832 C -0.4375 -0.27532 -0.44115 -0.27208 -0.44393 -0.26792 C -0.44705 -0.2633 -0.45174 -0.2522 -0.45174 -0.25197 C -0.45747 -0.22862 -0.44844 -0.16713 -0.43611 -0.14517 C -0.43334 -0.12807 -0.42986 -0.11027 -0.4224 -0.0957 C -0.4217 -0.09224 -0.42136 -0.08854 -0.42031 -0.08507 C -0.41806 -0.0779 -0.4125 -0.06427 -0.4125 -0.06404 C -0.41111 -0.05363 -0.41094 -0.04809 -0.4066 -0.03815 C -0.39966 -0.02104 -0.40174 -0.03491 -0.39705 -0.01734 C -0.39497 -0.01017 -0.39271 0.00578 -0.38906 0.01155 C -0.38768 0.0141 -0.38507 0.01456 -0.38316 0.01664 C -0.38108 0.01895 -0.379 0.02149 -0.37726 0.0245 C -0.36788 0.04091 -0.36129 0.05917 -0.34584 0.06634 C -0.34132 0.04762 -0.34445 0.05524 -0.33802 0.04276 C -0.33872 0.03398 -0.33785 0.02496 -0.33993 0.01664 C -0.34063 0.01363 -0.34445 0.0141 -0.34584 0.01155 C -0.34809 0.00762 -0.34775 0.00277 -0.34775 -0.00162 " pathEditMode="relative" rAng="0" ptsTypes="fffffffffffffffffffffffffffffffffffffffffffffffffffffffffffffffffffffffffffffffffffffffffffffffffffffffffffffffffffA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316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C 0.01024 0.01364 0.01996 0.02751 0.03142 0.03907 C 0.05798 0.03514 0.07604 0.03098 0.10208 0.03398 C 0.10781 0.04554 0.11371 0.05294 0.12361 0.05733 C 0.12691 0.05571 0.13003 0.0534 0.13333 0.05224 C 0.13975 0.04993 0.15295 0.04693 0.15295 0.04693 C 0.15625 0.04785 0.15989 0.04739 0.16284 0.04947 C 0.16527 0.05109 0.16666 0.05502 0.16875 0.05733 C 0.17395 0.06334 0.17413 0.06242 0.18038 0.06519 C 0.19566 0.05733 0.21319 0.05479 0.22951 0.05224 C 0.2427 0.04762 0.2533 0.04693 0.26666 0.04947 C 0.28281 0.07097 0.2967 0.05317 0.31371 0.04438 C 0.34288 0.02913 0.3118 0.05086 0.34114 0.02867 C 0.34705 0.02959 0.35382 0.02705 0.35885 0.03121 C 0.36232 0.03421 0.36145 0.04161 0.36284 0.04693 C 0.36354 0.04993 0.36684 0.0504 0.36875 0.05224 C 0.37899 0.0467 0.38767 0.03861 0.39809 0.03398 C 0.4085 0.02451 0.41319 0.01965 0.42552 0.01572 C 0.43229 0.00671 0.43576 0.00555 0.44514 0.00254 C 0.45503 -0.01063 0.45868 -0.01549 0.46475 -0.03144 C 0.46684 -0.04507 0.4677 -0.05224 0.47656 -0.0601 C 0.48003 -0.07443 0.48472 -0.08761 0.48836 -0.10194 C 0.49218 -0.18678 0.49479 -0.21313 0.49027 -0.30028 C 0.48923 -0.31969 0.48524 -0.33957 0.47656 -0.35506 C 0.47135 -0.37448 0.46892 -0.39759 0.45503 -0.40985 C 0.45468 -0.40846 0.45139 -0.38904 0.44913 -0.38904 C 0.44479 -0.38904 0.44045 -0.41077 0.43923 -0.41262 C 0.43611 -0.41724 0.43194 -0.42117 0.42743 -0.42302 C 0.42361 -0.42464 0.4158 -0.42811 0.4158 -0.42811 C 0.41389 -0.42996 0.41215 -0.43296 0.40989 -0.43342 C 0.39982 -0.43574 0.39479 -0.41331 0.39218 -0.40476 C 0.37899 -0.41054 0.39236 -0.40245 0.38437 -0.41516 C 0.37916 -0.42371 0.37586 -0.42325 0.36875 -0.42556 C 0.33437 -0.42002 0.33802 -0.42603 0.31371 -0.40222 C 0.30764 -0.39644 0.29218 -0.39436 0.29218 -0.39436 C 0.29149 -0.39436 0.25416 -0.39875 0.25295 -0.39944 C 0.25104 -0.4006 0.25416 -0.40476 0.25503 -0.4073 C 0.25607 -0.41008 0.25764 -0.41262 0.25885 -0.41516 C 0.26354 -0.44059 0.25659 -0.41285 0.26666 -0.43088 C 0.28663 -0.46648 0.26145 -0.43227 0.27847 -0.45423 C 0.28333 -0.47341 0.28142 -0.46463 0.28437 -0.48035 C 0.27864 -0.50693 0.26892 -0.53999 0.25104 -0.55617 C 0.23958 -0.57859 0.24878 -0.60772 0.24114 -0.63176 C 0.23958 -0.63684 0.23559 -0.64031 0.23333 -0.64494 C 0.2217 -0.66851 0.21701 -0.67383 0.19618 -0.67892 C 0.18055 -0.67684 0.1677 -0.67429 0.15295 -0.66851 C 0.14548 -0.66551 0.13906 -0.66065 0.13142 -0.65788 C 0.12534 -0.64586 0.12239 -0.63037 0.11961 -0.61627 C 0.12361 -0.55825 0.12343 -0.52496 0.14114 -0.47781 C 0.14913 -0.45677 0.15399 -0.43735 0.16666 -0.42048 C 0.16475 -0.41863 0.16319 -0.41516 0.16076 -0.41516 C 0.1585 -0.41516 0.15729 -0.42025 0.15503 -0.42048 C 0.14201 -0.42117 0.12882 -0.41863 0.1158 -0.4177 C 0.1026 -0.41354 0.08958 -0.41285 0.07656 -0.4073 C 0.06267 -0.37979 0.07222 -0.33495 0.08437 -0.30813 C 0.0868 -0.29681 0.09357 -0.27832 0.08836 -0.26629 C 0.0842 -0.25635 0.07534 -0.25612 0.06875 -0.25058 C 0.06406 -0.24665 0.05955 -0.24179 0.05503 -0.23763 C 0.05312 -0.23578 0.04913 -0.23231 0.04913 -0.23231 C 0.04982 -0.22006 0.04878 -0.20758 0.05104 -0.19579 C 0.05156 -0.19279 0.05538 -0.19302 0.05694 -0.19071 C 0.08385 -0.14794 0.03784 -0.21082 0.06666 -0.17244 C 0.07083 -0.15672 0.0835 -0.14447 0.09027 -0.1306 C 0.09548 -0.11974 0.09705 -0.10887 0.1 -0.09662 C 0.0967 -0.08322 0.09097 -0.07605 0.08246 -0.06796 C 0.07777 -0.06357 0.07343 -0.05917 0.06875 -0.05478 C 0.06684 -0.05293 0.06284 -0.0497 0.06284 -0.0497 C 0.05694 -0.03814 0.05451 -0.02889 0.06666 -0.02358 C 0.07569 -0.00555 0.06996 -0.00971 0.08038 -0.00531 C 0.08264 0.00301 0.08402 0.00902 0.09027 0.01295 " pathEditMode="relative" ptsTypes="fffffffffffffffffffffffffffffffffffffffffffffffffffffffffffffffffffff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821</Words>
  <Application>Microsoft Office PowerPoint</Application>
  <PresentationFormat>Экран (4:3)</PresentationFormat>
  <Paragraphs>236</Paragraphs>
  <Slides>25</Slides>
  <Notes>2</Notes>
  <HiddenSlides>2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2_Тема Office</vt:lpstr>
      <vt:lpstr>Формула</vt:lpstr>
      <vt:lpstr>дисциплина Химия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Gromakov</dc:creator>
  <cp:lastModifiedBy>Windows User</cp:lastModifiedBy>
  <cp:revision>304</cp:revision>
  <dcterms:created xsi:type="dcterms:W3CDTF">2009-08-14T10:33:36Z</dcterms:created>
  <dcterms:modified xsi:type="dcterms:W3CDTF">2025-09-04T15:54:23Z</dcterms:modified>
</cp:coreProperties>
</file>