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sldIdLst>
    <p:sldId id="334" r:id="rId2"/>
    <p:sldId id="256" r:id="rId3"/>
    <p:sldId id="333" r:id="rId4"/>
    <p:sldId id="347" r:id="rId5"/>
    <p:sldId id="348" r:id="rId6"/>
    <p:sldId id="349" r:id="rId7"/>
    <p:sldId id="350" r:id="rId8"/>
    <p:sldId id="353" r:id="rId9"/>
    <p:sldId id="352" r:id="rId10"/>
    <p:sldId id="340" r:id="rId11"/>
    <p:sldId id="336" r:id="rId12"/>
    <p:sldId id="339" r:id="rId13"/>
    <p:sldId id="354" r:id="rId14"/>
    <p:sldId id="356" r:id="rId15"/>
    <p:sldId id="341" r:id="rId16"/>
    <p:sldId id="337" r:id="rId17"/>
    <p:sldId id="343" r:id="rId18"/>
    <p:sldId id="338" r:id="rId19"/>
    <p:sldId id="342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3EAB9-7D20-43BB-AA77-DD56B139BA71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DCC92-A158-4124-A61C-CA6CCFD1B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84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CC92-A158-4124-A61C-CA6CCFD1BCB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646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>
              <a:latin typeface="Calibri" charset="0"/>
            </a:endParaRP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4F1A4B1-7A6D-A147-B46D-5859A9C6CE69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elibrary.r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magojr.com/journalsearch.php" TargetMode="External"/><Relationship Id="rId2" Type="http://schemas.openxmlformats.org/officeDocument/2006/relationships/hyperlink" Target="https://apps.webofknowledge.com/WOS_GeneralSearch_input.do?product=WOS&amp;search_mode=GeneralSearch&amp;SID=D1y51vXkI3IjlS3kTAT&amp;preferencesSaved=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vfu.ru/science/conference/conference-in-fefu/" TargetMode="External"/><Relationship Id="rId2" Type="http://schemas.openxmlformats.org/officeDocument/2006/relationships/hyperlink" Target="https://2u.com.ru/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library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ciencedirect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dimensions.ai/discover/publication" TargetMode="External"/><Relationship Id="rId2" Type="http://schemas.openxmlformats.org/officeDocument/2006/relationships/hyperlink" Target="http://isiknowledg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ibliorossica.com/" TargetMode="External"/><Relationship Id="rId4" Type="http://schemas.openxmlformats.org/officeDocument/2006/relationships/hyperlink" Target="https://cyberleninka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09638"/>
            <a:fld id="{29707CE1-0B41-43FB-A29D-14081D0BF0F0}" type="slidenum">
              <a:rPr lang="ru-RU"/>
              <a:pPr defTabSz="909638"/>
              <a:t>1</a:t>
            </a:fld>
            <a:endParaRPr lang="ru-RU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" y="2057400"/>
            <a:ext cx="7775575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dirty="0" smtClean="0">
                <a:latin typeface="Times New Roman"/>
                <a:cs typeface="Times New Roman"/>
              </a:rPr>
              <a:t>Семинар</a:t>
            </a:r>
            <a:r>
              <a:rPr lang="ru-RU" sz="4800" dirty="0">
                <a:latin typeface="Times New Roman"/>
                <a:cs typeface="Times New Roman"/>
              </a:rPr>
              <a:t/>
            </a:r>
            <a:br>
              <a:rPr lang="ru-RU" sz="4800" dirty="0">
                <a:latin typeface="Times New Roman"/>
                <a:cs typeface="Times New Roman"/>
              </a:rPr>
            </a:br>
            <a:r>
              <a:rPr lang="ru-RU" sz="4800" dirty="0">
                <a:latin typeface="Times New Roman"/>
                <a:cs typeface="Times New Roman"/>
              </a:rPr>
              <a:t>по повышению публикационной </a:t>
            </a:r>
            <a:r>
              <a:rPr lang="ru-RU" sz="4800" dirty="0" smtClean="0">
                <a:latin typeface="Times New Roman"/>
                <a:cs typeface="Times New Roman"/>
              </a:rPr>
              <a:t>активности и цитируемости </a:t>
            </a:r>
            <a:r>
              <a:rPr lang="ru-RU" sz="4800" dirty="0">
                <a:latin typeface="Times New Roman"/>
                <a:cs typeface="Times New Roman"/>
              </a:rPr>
              <a:t>НПР КГАСУ</a:t>
            </a:r>
            <a:endParaRPr lang="ru-RU" sz="2000" b="1" dirty="0" smtClean="0">
              <a:latin typeface="Times New Roman"/>
              <a:cs typeface="Times New Roman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152400"/>
            <a:ext cx="8915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4800" y="4267200"/>
            <a:ext cx="83820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i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20825" y="6248400"/>
            <a:ext cx="6251575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/>
                <a:cs typeface="Times New Roman"/>
              </a:rPr>
              <a:t>2019</a:t>
            </a:r>
            <a:endParaRPr lang="ru-RU" sz="2000" b="1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26988"/>
            <a:ext cx="9144000" cy="1079501"/>
          </a:xfrm>
          <a:prstGeom prst="rect">
            <a:avLst/>
          </a:prstGeom>
          <a:solidFill>
            <a:srgbClr val="F7CAC1"/>
          </a:solidFill>
          <a:ln w="9525">
            <a:noFill/>
            <a:miter lim="800000"/>
            <a:headEnd/>
            <a:tailEnd/>
          </a:ln>
          <a:effectLst/>
        </p:spPr>
        <p:txBody>
          <a:bodyPr lIns="91366" tIns="45681" rIns="91366" bIns="45681" anchor="ctr"/>
          <a:lstStyle/>
          <a:p>
            <a:pPr algn="ctr"/>
            <a:r>
              <a:rPr lang="en-US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3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науко</a:t>
            </a: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ru-RU" sz="3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библиометрические</a:t>
            </a: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показатели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219200"/>
            <a:ext cx="876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объективной оценки деятельности различных научно-образовательных организаций, научных коллективов и отдельных исследователей Министерство науки и высшего образования РФ рекомендует учитывать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наукометрические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показатели,  а именно: 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индекс цитируемости,  индекс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Хирша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импакт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-фактор журнала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которые определяются на основании Российского индекса научного цитирования (РИНЦ)  и международных реферативных баз данных.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Расчет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библиометрических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показателей необходим для: 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отслеживания актуальных работ по тематике,  публикации статей;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принятия решений о выделении финансовой поддержки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преподавателю и ВУЗу);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оценки эффективности показателей работы научно-педагогических кадров;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повышения рейтинга журналов.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26988"/>
            <a:ext cx="9144000" cy="1079501"/>
          </a:xfrm>
          <a:prstGeom prst="rect">
            <a:avLst/>
          </a:prstGeom>
          <a:solidFill>
            <a:srgbClr val="F7CAC1"/>
          </a:solidFill>
          <a:ln w="9525">
            <a:noFill/>
            <a:miter lim="800000"/>
            <a:headEnd/>
            <a:tailEnd/>
          </a:ln>
          <a:effectLst/>
        </p:spPr>
        <p:txBody>
          <a:bodyPr lIns="91366" tIns="45681" rIns="91366" bIns="45681" anchor="ctr"/>
          <a:lstStyle/>
          <a:p>
            <a:pPr algn="ctr"/>
            <a:r>
              <a:rPr lang="en-US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3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науко</a:t>
            </a: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ru-RU" sz="3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библиометрические</a:t>
            </a: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показатели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219200"/>
            <a:ext cx="8763000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Показатели для ученых и организаций: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число публикаций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автора, исследовательского коллектива, организации, страны;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число цитирований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автора, исследовательского коллектива, организации, страны;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индекс цитируемости ученого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полное количество распределенных по годам ссылок на работы, где данный человек фигурирует в качестве автора или соавтора. Величина индекса определяется количеством ссылок на этот труд (или фамилию) в других источниках. Однако для действительно точного определения значимости научных трудов важно не только количество ссылок на них, но и качество этих ссылок.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среднее число цитирований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статьи автора, исследовательского коллектива, организации, страны;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индекс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Хирша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(h-индекс) – представляет собой максимальное число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указывающее, что автор (коллектив, организация) опубликовал 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статей, каждая из которых была процитирована хотя бы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раз. Используется для выявления наиболее продуктивных  и публикующих высококачественные статьи авторов, научных коллективов, организаций.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26988"/>
            <a:ext cx="9144000" cy="1079501"/>
          </a:xfrm>
          <a:prstGeom prst="rect">
            <a:avLst/>
          </a:prstGeom>
          <a:solidFill>
            <a:srgbClr val="F7CAC1"/>
          </a:solidFill>
          <a:ln w="9525">
            <a:noFill/>
            <a:miter lim="800000"/>
            <a:headEnd/>
            <a:tailEnd/>
          </a:ln>
          <a:effectLst/>
        </p:spPr>
        <p:txBody>
          <a:bodyPr lIns="91366" tIns="45681" rIns="91366" bIns="45681" anchor="ctr"/>
          <a:lstStyle/>
          <a:p>
            <a:pPr algn="ctr"/>
            <a:r>
              <a:rPr lang="en-US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3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науко</a:t>
            </a: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ru-RU" sz="3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библиометрические</a:t>
            </a: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показатели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064359"/>
            <a:ext cx="8763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Показатели научных журналов: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Показатели научных журналов позволяют оценить, насколько определенный журнал важен для научного сообщества в сравнении с другими журналами этой же научной дисциплины.</a:t>
            </a:r>
          </a:p>
          <a:p>
            <a:pPr algn="just">
              <a:buFont typeface="Wingdings" pitchFamily="2" charset="2"/>
              <a:buChar char="§"/>
            </a:pPr>
            <a:r>
              <a:rPr lang="ru-RU" i="1" dirty="0" smtClean="0"/>
              <a:t> 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импакт-фактор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Impact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Factor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) журнала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среднее число ссылок, полученных журналом в отчетном году за публикации, вышедшие в течение двух предыдущих лет. Другими словами, это отношение количества цитирований за год к количеству публикаций в журнале за предыдущие два года. Рассчитывается только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Узнать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cs typeface="Times New Roman"/>
              </a:rPr>
              <a:t>импакт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-фактов журнала индексируемого в РИНЦ </a:t>
            </a:r>
            <a:r>
              <a:rPr lang="ru-RU" dirty="0" smtClean="0">
                <a:latin typeface="Times New Roman"/>
                <a:cs typeface="Times New Roman"/>
              </a:rPr>
              <a:t>можно на сайте </a:t>
            </a:r>
            <a:r>
              <a:rPr lang="en-US" dirty="0" smtClean="0">
                <a:latin typeface="Times New Roman"/>
                <a:cs typeface="Times New Roman"/>
                <a:hlinkClick r:id="rId2"/>
              </a:rPr>
              <a:t>www.elibrary.ru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Wingdings"/>
                <a:cs typeface="Times New Roman"/>
                <a:sym typeface="Wingdings"/>
              </a:rPr>
              <a:t></a:t>
            </a:r>
            <a:r>
              <a:rPr lang="ru-RU" dirty="0" smtClean="0">
                <a:latin typeface="Times New Roman"/>
                <a:ea typeface="Wingdings"/>
                <a:cs typeface="Times New Roman"/>
                <a:sym typeface="Wingdings"/>
              </a:rPr>
              <a:t>каталог журналов</a:t>
            </a:r>
            <a:r>
              <a:rPr lang="en-US" dirty="0" smtClean="0">
                <a:latin typeface="Times New Roman"/>
                <a:ea typeface="Wingdings"/>
                <a:cs typeface="Times New Roman"/>
                <a:sym typeface="Wingdings"/>
              </a:rPr>
              <a:t></a:t>
            </a:r>
            <a:r>
              <a:rPr lang="ru-RU" dirty="0" smtClean="0">
                <a:latin typeface="Times New Roman"/>
                <a:ea typeface="Wingdings"/>
                <a:cs typeface="Times New Roman"/>
                <a:sym typeface="Wingdings"/>
              </a:rPr>
              <a:t>выбрать тематику журнала (например «архитектура и строительство») </a:t>
            </a:r>
            <a:r>
              <a:rPr lang="en-US" dirty="0" smtClean="0">
                <a:latin typeface="Times New Roman"/>
                <a:ea typeface="Wingdings"/>
                <a:cs typeface="Times New Roman"/>
                <a:sym typeface="Wingdings"/>
              </a:rPr>
              <a:t></a:t>
            </a:r>
            <a:r>
              <a:rPr lang="ru-RU" dirty="0" smtClean="0">
                <a:latin typeface="Times New Roman"/>
                <a:ea typeface="Wingdings"/>
                <a:cs typeface="Times New Roman"/>
                <a:sym typeface="Wingdings"/>
              </a:rPr>
              <a:t>при необходимости выбрать дополнительные условия (входит в ВАК, </a:t>
            </a:r>
            <a:r>
              <a:rPr lang="en-US" dirty="0" smtClean="0">
                <a:latin typeface="Times New Roman"/>
                <a:ea typeface="Wingdings"/>
                <a:cs typeface="Times New Roman"/>
                <a:sym typeface="Wingdings"/>
              </a:rPr>
              <a:t>RSCI</a:t>
            </a:r>
            <a:r>
              <a:rPr lang="ru-RU" dirty="0" smtClean="0">
                <a:latin typeface="Times New Roman"/>
                <a:ea typeface="Wingdings"/>
                <a:cs typeface="Times New Roman"/>
                <a:sym typeface="Wingdings"/>
              </a:rPr>
              <a:t> и т.д.)</a:t>
            </a:r>
            <a:r>
              <a:rPr lang="en-US" dirty="0" smtClean="0">
                <a:latin typeface="Times New Roman"/>
                <a:ea typeface="Wingdings"/>
                <a:cs typeface="Times New Roman"/>
                <a:sym typeface="Wingdings"/>
              </a:rPr>
              <a:t></a:t>
            </a:r>
            <a:r>
              <a:rPr lang="ru-RU" dirty="0" smtClean="0">
                <a:latin typeface="Times New Roman"/>
                <a:ea typeface="Wingdings"/>
                <a:cs typeface="Times New Roman"/>
                <a:sym typeface="Wingdings"/>
              </a:rPr>
              <a:t>нажать кнопу «Поиск»</a:t>
            </a:r>
            <a:r>
              <a:rPr lang="en-US" dirty="0">
                <a:latin typeface="Times New Roman"/>
                <a:ea typeface="Wingdings"/>
                <a:cs typeface="Times New Roman"/>
                <a:sym typeface="Wingdings"/>
              </a:rPr>
              <a:t> </a:t>
            </a:r>
            <a:r>
              <a:rPr lang="en-US" dirty="0" smtClean="0">
                <a:latin typeface="Times New Roman"/>
                <a:ea typeface="Wingdings"/>
                <a:cs typeface="Times New Roman"/>
                <a:sym typeface="Wingdings"/>
              </a:rPr>
              <a:t></a:t>
            </a:r>
            <a:r>
              <a:rPr lang="ru-RU" dirty="0" smtClean="0">
                <a:latin typeface="Times New Roman"/>
                <a:ea typeface="Wingdings"/>
                <a:cs typeface="Times New Roman"/>
                <a:sym typeface="Wingdings"/>
              </a:rPr>
              <a:t>в появившемся списке журналов можно сделать сортировку по Рейтингу </a:t>
            </a:r>
            <a:r>
              <a:rPr lang="en-US" dirty="0" smtClean="0">
                <a:latin typeface="Times New Roman"/>
                <a:ea typeface="Wingdings"/>
                <a:cs typeface="Times New Roman"/>
                <a:sym typeface="Wingdings"/>
              </a:rPr>
              <a:t>Science Index</a:t>
            </a:r>
            <a:r>
              <a:rPr lang="ru-RU" dirty="0" smtClean="0">
                <a:latin typeface="Times New Roman"/>
                <a:ea typeface="Wingdings"/>
                <a:cs typeface="Times New Roman"/>
                <a:sym typeface="Wingdings"/>
              </a:rPr>
              <a:t>далее нажав на значок </a:t>
            </a:r>
            <a:r>
              <a:rPr lang="en-US" dirty="0" smtClean="0">
                <a:latin typeface="Times New Roman"/>
                <a:ea typeface="Wingdings"/>
                <a:cs typeface="Times New Roman"/>
                <a:sym typeface="Wingdings"/>
              </a:rPr>
              <a:t>         </a:t>
            </a:r>
            <a:r>
              <a:rPr lang="ru-RU" dirty="0" smtClean="0">
                <a:latin typeface="Times New Roman"/>
                <a:ea typeface="Wingdings"/>
                <a:cs typeface="Times New Roman"/>
                <a:sym typeface="Wingdings"/>
              </a:rPr>
              <a:t>можно увидеть </a:t>
            </a:r>
            <a:r>
              <a:rPr lang="ru-RU" dirty="0" err="1" smtClean="0">
                <a:latin typeface="Times New Roman"/>
                <a:ea typeface="Wingdings"/>
                <a:cs typeface="Times New Roman"/>
                <a:sym typeface="Wingdings"/>
              </a:rPr>
              <a:t>импакт</a:t>
            </a:r>
            <a:r>
              <a:rPr lang="ru-RU" dirty="0" smtClean="0">
                <a:latin typeface="Times New Roman"/>
                <a:ea typeface="Wingdings"/>
                <a:cs typeface="Times New Roman"/>
                <a:sym typeface="Wingdings"/>
              </a:rPr>
              <a:t> фактор и др. показатели.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Изображение 6" descr="sta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38" y="5029200"/>
            <a:ext cx="234462" cy="25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26988"/>
            <a:ext cx="9144000" cy="1079501"/>
          </a:xfrm>
          <a:prstGeom prst="rect">
            <a:avLst/>
          </a:prstGeom>
          <a:solidFill>
            <a:srgbClr val="F7CAC1"/>
          </a:solidFill>
          <a:ln w="9525">
            <a:noFill/>
            <a:miter lim="800000"/>
            <a:headEnd/>
            <a:tailEnd/>
          </a:ln>
          <a:effectLst/>
        </p:spPr>
        <p:txBody>
          <a:bodyPr lIns="91366" tIns="45681" rIns="91366" bIns="45681" anchor="ctr"/>
          <a:lstStyle/>
          <a:p>
            <a:pPr algn="ctr"/>
            <a:r>
              <a:rPr lang="en-US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3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науко</a:t>
            </a: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ru-RU" sz="3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библиометрические</a:t>
            </a: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показатели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219200"/>
            <a:ext cx="8763000" cy="544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Показатели научных журналов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	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Квартиль (четверть)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mr-I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Q4)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это категория научных журналов, которую определяют </a:t>
            </a:r>
            <a:r>
              <a:rPr lang="ru-RU" dirty="0" err="1">
                <a:latin typeface="Times New Roman"/>
                <a:cs typeface="Times New Roman"/>
              </a:rPr>
              <a:t>библиометрические</a:t>
            </a:r>
            <a:r>
              <a:rPr lang="ru-RU" dirty="0">
                <a:latin typeface="Times New Roman"/>
                <a:cs typeface="Times New Roman"/>
              </a:rPr>
              <a:t> показатели, отражающие уровень цитируемости, то есть востребованность журнала научным сообществом.</a:t>
            </a:r>
          </a:p>
          <a:p>
            <a:r>
              <a:rPr lang="ru-RU" dirty="0">
                <a:latin typeface="Times New Roman"/>
                <a:cs typeface="Times New Roman"/>
              </a:rPr>
              <a:t>Журналы по узкой предметной области ранжируются по убыванию соответствующего показателя: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	</a:t>
            </a:r>
            <a:r>
              <a:rPr lang="en-US" dirty="0" err="1" smtClean="0">
                <a:latin typeface="Times New Roman"/>
                <a:cs typeface="Times New Roman"/>
              </a:rPr>
              <a:t>импакт</a:t>
            </a:r>
            <a:r>
              <a:rPr lang="en-US" dirty="0" err="1">
                <a:latin typeface="Times New Roman"/>
                <a:cs typeface="Times New Roman"/>
              </a:rPr>
              <a:t>-фактор</a:t>
            </a:r>
            <a:r>
              <a:rPr lang="en-US" dirty="0">
                <a:latin typeface="Times New Roman"/>
                <a:cs typeface="Times New Roman"/>
              </a:rPr>
              <a:t> Journal Citation Reports (JCR) — </a:t>
            </a:r>
            <a:r>
              <a:rPr lang="en-US" dirty="0" err="1">
                <a:latin typeface="Times New Roman"/>
                <a:cs typeface="Times New Roman"/>
              </a:rPr>
              <a:t>для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базы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данных</a:t>
            </a:r>
            <a:r>
              <a:rPr lang="en-US" dirty="0">
                <a:latin typeface="Times New Roman"/>
                <a:cs typeface="Times New Roman"/>
              </a:rPr>
              <a:t> Web of Science, </a:t>
            </a:r>
            <a:r>
              <a:rPr lang="en-US" dirty="0" err="1">
                <a:latin typeface="Times New Roman"/>
                <a:cs typeface="Times New Roman"/>
              </a:rPr>
              <a:t>индексирующей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около</a:t>
            </a:r>
            <a:r>
              <a:rPr lang="en-US" dirty="0">
                <a:latin typeface="Times New Roman"/>
                <a:cs typeface="Times New Roman"/>
              </a:rPr>
              <a:t> 12 500 </a:t>
            </a:r>
            <a:r>
              <a:rPr lang="en-US" dirty="0" err="1">
                <a:latin typeface="Times New Roman"/>
                <a:cs typeface="Times New Roman"/>
              </a:rPr>
              <a:t>журналов</a:t>
            </a:r>
            <a:r>
              <a:rPr lang="en-US" dirty="0">
                <a:latin typeface="Times New Roman"/>
                <a:cs typeface="Times New Roman"/>
              </a:rPr>
              <a:t>;</a:t>
            </a:r>
          </a:p>
          <a:p>
            <a:pPr algn="just"/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dirty="0" err="1" smtClean="0">
                <a:latin typeface="Times New Roman"/>
                <a:cs typeface="Times New Roman"/>
              </a:rPr>
              <a:t>SCIMago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Journal Rank (SJR) — </a:t>
            </a:r>
            <a:r>
              <a:rPr lang="en-US" dirty="0" err="1">
                <a:latin typeface="Times New Roman"/>
                <a:cs typeface="Times New Roman"/>
              </a:rPr>
              <a:t>для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базы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данных</a:t>
            </a:r>
            <a:r>
              <a:rPr lang="en-US" dirty="0">
                <a:latin typeface="Times New Roman"/>
                <a:cs typeface="Times New Roman"/>
              </a:rPr>
              <a:t> Scopus, </a:t>
            </a:r>
            <a:r>
              <a:rPr lang="en-US" dirty="0" err="1">
                <a:latin typeface="Times New Roman"/>
                <a:cs typeface="Times New Roman"/>
              </a:rPr>
              <a:t>индексирующей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около</a:t>
            </a:r>
            <a:r>
              <a:rPr lang="en-US" dirty="0">
                <a:latin typeface="Times New Roman"/>
                <a:cs typeface="Times New Roman"/>
              </a:rPr>
              <a:t> 21 000 </a:t>
            </a:r>
            <a:r>
              <a:rPr lang="en-US" dirty="0" err="1">
                <a:latin typeface="Times New Roman"/>
                <a:cs typeface="Times New Roman"/>
              </a:rPr>
              <a:t>журналов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	</a:t>
            </a:r>
            <a:r>
              <a:rPr lang="ru-RU" dirty="0" smtClean="0">
                <a:latin typeface="Times New Roman"/>
                <a:cs typeface="Times New Roman"/>
              </a:rPr>
              <a:t>Полученный </a:t>
            </a:r>
            <a:r>
              <a:rPr lang="ru-RU" dirty="0">
                <a:latin typeface="Times New Roman"/>
                <a:cs typeface="Times New Roman"/>
              </a:rPr>
              <a:t>список делится на 4 равные части. В результате ранжирования каждый журнал попадает в один из четырёх квартилей: от Q1 (самый высокий, к которому принадлежат наиболее авторитетные иностранные журналы) до Q4 (самый низкий). Система квартилей позволяет наиболее объективно оценить качество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уровень журнала вне зависимости от предметной области</a:t>
            </a:r>
            <a:r>
              <a:rPr lang="ru-RU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dirty="0" smtClean="0">
              <a:latin typeface="Times New Roman"/>
              <a:cs typeface="Times New Roman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Следует очень внимательно относиться к выбору журнала для публикации.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68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26988"/>
            <a:ext cx="9144000" cy="1079501"/>
          </a:xfrm>
          <a:prstGeom prst="rect">
            <a:avLst/>
          </a:prstGeom>
          <a:solidFill>
            <a:srgbClr val="F7CAC1"/>
          </a:solidFill>
          <a:ln w="9525">
            <a:noFill/>
            <a:miter lim="800000"/>
            <a:headEnd/>
            <a:tailEnd/>
          </a:ln>
          <a:effectLst/>
        </p:spPr>
        <p:txBody>
          <a:bodyPr lIns="91366" tIns="45681" rIns="91366" bIns="45681" anchor="ctr"/>
          <a:lstStyle/>
          <a:p>
            <a:pPr algn="ctr"/>
            <a:r>
              <a:rPr lang="en-US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3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науко</a:t>
            </a: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ru-RU" sz="3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библиометрические</a:t>
            </a: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показатели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219200"/>
            <a:ext cx="8763000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определить квартиль журнала?</a:t>
            </a:r>
            <a:endParaRPr lang="en-US" sz="2000" b="1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endParaRPr lang="en-US" sz="2000" b="1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r>
              <a:rPr lang="ru-RU" dirty="0">
                <a:latin typeface="Times New Roman"/>
                <a:cs typeface="Times New Roman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Ссылка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на поиск журнала в БД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W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eb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of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S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cience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:</a:t>
            </a:r>
            <a:endParaRPr lang="ru-RU" sz="2000" b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r>
              <a:rPr lang="ru-RU" sz="1700" u="sng" dirty="0">
                <a:latin typeface="Times New Roman"/>
                <a:cs typeface="Times New Roman"/>
                <a:hlinkClick r:id="rId2"/>
              </a:rPr>
              <a:t>https://apps.webofknowledge.com/WOS_GeneralSearch_input.do?product=WOS&amp;search_mode=GeneralSearch&amp;SID=D1y51vXkI3IjlS3kTAT&amp;preferencesSaved=</a:t>
            </a:r>
            <a:endParaRPr lang="ru-RU" sz="1700" dirty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ru-RU" dirty="0" smtClean="0">
                <a:latin typeface="Times New Roman"/>
                <a:cs typeface="Times New Roman"/>
              </a:rPr>
              <a:t>Далее нажать </a:t>
            </a:r>
            <a:r>
              <a:rPr lang="ru-RU" dirty="0">
                <a:latin typeface="Times New Roman"/>
                <a:cs typeface="Times New Roman"/>
              </a:rPr>
              <a:t>на название журнала, в появившемся окне будет указан квартиль для соответствующей </a:t>
            </a:r>
            <a:r>
              <a:rPr lang="ru-RU" dirty="0" smtClean="0">
                <a:latin typeface="Times New Roman"/>
                <a:cs typeface="Times New Roman"/>
              </a:rPr>
              <a:t>категории.</a:t>
            </a:r>
          </a:p>
          <a:p>
            <a:endParaRPr lang="ru-RU" dirty="0">
              <a:latin typeface="Times New Roman"/>
              <a:cs typeface="Times New Roman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Ссылка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на поиск журнала в БД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Scopus</a:t>
            </a:r>
            <a:r>
              <a:rPr lang="en-US" b="1" dirty="0">
                <a:latin typeface="Times New Roman"/>
                <a:cs typeface="Times New Roman"/>
              </a:rPr>
              <a:t>:</a:t>
            </a:r>
            <a:endParaRPr lang="ru-RU" dirty="0">
              <a:latin typeface="Times New Roman"/>
              <a:cs typeface="Times New Roman"/>
            </a:endParaRPr>
          </a:p>
          <a:p>
            <a:r>
              <a:rPr lang="ru-RU" u="sng" dirty="0">
                <a:latin typeface="Times New Roman"/>
                <a:cs typeface="Times New Roman"/>
                <a:hlinkClick r:id="rId3"/>
              </a:rPr>
              <a:t>www.scimagojr.com/</a:t>
            </a:r>
            <a:r>
              <a:rPr lang="ru-RU" u="sng" dirty="0" smtClean="0">
                <a:latin typeface="Times New Roman"/>
                <a:cs typeface="Times New Roman"/>
                <a:hlinkClick r:id="rId3"/>
              </a:rPr>
              <a:t>journalsearch.php</a:t>
            </a:r>
            <a:endParaRPr lang="en-US" u="sng" dirty="0" smtClean="0">
              <a:latin typeface="Times New Roman"/>
              <a:cs typeface="Times New Roman"/>
            </a:endParaRPr>
          </a:p>
          <a:p>
            <a:endParaRPr lang="ru-RU" dirty="0">
              <a:latin typeface="Times New Roman"/>
              <a:cs typeface="Times New Roman"/>
            </a:endParaRPr>
          </a:p>
          <a:p>
            <a:pPr algn="just"/>
            <a:r>
              <a:rPr lang="ru-RU" dirty="0" smtClean="0">
                <a:latin typeface="Times New Roman"/>
                <a:cs typeface="Times New Roman"/>
              </a:rPr>
              <a:t>Далее ввести </a:t>
            </a:r>
            <a:r>
              <a:rPr lang="ru-RU" dirty="0">
                <a:latin typeface="Times New Roman"/>
                <a:cs typeface="Times New Roman"/>
              </a:rPr>
              <a:t>в окне «</a:t>
            </a:r>
            <a:r>
              <a:rPr lang="ru-RU" dirty="0" err="1">
                <a:latin typeface="Times New Roman"/>
                <a:cs typeface="Times New Roman"/>
              </a:rPr>
              <a:t>Search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Query</a:t>
            </a:r>
            <a:r>
              <a:rPr lang="ru-RU" dirty="0">
                <a:latin typeface="Times New Roman"/>
                <a:cs typeface="Times New Roman"/>
              </a:rPr>
              <a:t>» </a:t>
            </a:r>
            <a:r>
              <a:rPr lang="ru-RU" dirty="0" smtClean="0">
                <a:latin typeface="Times New Roman"/>
                <a:cs typeface="Times New Roman"/>
              </a:rPr>
              <a:t>- </a:t>
            </a:r>
            <a:r>
              <a:rPr lang="ru-RU" dirty="0" err="1">
                <a:latin typeface="Times New Roman"/>
                <a:cs typeface="Times New Roman"/>
              </a:rPr>
              <a:t>in</a:t>
            </a:r>
            <a:r>
              <a:rPr lang="ru-RU" dirty="0">
                <a:latin typeface="Times New Roman"/>
                <a:cs typeface="Times New Roman"/>
              </a:rPr>
              <a:t> «</a:t>
            </a:r>
            <a:r>
              <a:rPr lang="ru-RU" dirty="0" err="1">
                <a:latin typeface="Times New Roman"/>
                <a:cs typeface="Times New Roman"/>
              </a:rPr>
              <a:t>Journal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Title</a:t>
            </a:r>
            <a:r>
              <a:rPr lang="ru-RU" dirty="0">
                <a:latin typeface="Times New Roman"/>
                <a:cs typeface="Times New Roman"/>
              </a:rPr>
              <a:t>» полное название журнала либо часть названия</a:t>
            </a:r>
            <a:r>
              <a:rPr lang="ru-RU" dirty="0" smtClean="0">
                <a:latin typeface="Times New Roman"/>
                <a:cs typeface="Times New Roman"/>
              </a:rPr>
              <a:t>; -</a:t>
            </a:r>
            <a:r>
              <a:rPr lang="en-US" dirty="0" smtClean="0">
                <a:latin typeface="Times New Roman"/>
                <a:cs typeface="Times New Roman"/>
              </a:rPr>
              <a:t>&gt; </a:t>
            </a:r>
            <a:r>
              <a:rPr lang="ru-RU" dirty="0" smtClean="0">
                <a:latin typeface="Times New Roman"/>
                <a:cs typeface="Times New Roman"/>
              </a:rPr>
              <a:t>нажать </a:t>
            </a:r>
            <a:r>
              <a:rPr lang="ru-RU" dirty="0">
                <a:latin typeface="Times New Roman"/>
                <a:cs typeface="Times New Roman"/>
              </a:rPr>
              <a:t>кнопку «</a:t>
            </a:r>
            <a:r>
              <a:rPr lang="ru-RU" dirty="0" err="1">
                <a:latin typeface="Times New Roman"/>
                <a:cs typeface="Times New Roman"/>
              </a:rPr>
              <a:t>Search</a:t>
            </a:r>
            <a:r>
              <a:rPr lang="ru-RU" dirty="0">
                <a:latin typeface="Times New Roman"/>
                <a:cs typeface="Times New Roman"/>
              </a:rPr>
              <a:t>»</a:t>
            </a:r>
            <a:r>
              <a:rPr lang="ru-RU" dirty="0" smtClean="0">
                <a:latin typeface="Times New Roman"/>
                <a:cs typeface="Times New Roman"/>
              </a:rPr>
              <a:t>;</a:t>
            </a:r>
            <a:r>
              <a:rPr lang="en-US" dirty="0" smtClean="0">
                <a:latin typeface="Times New Roman"/>
                <a:cs typeface="Times New Roman"/>
              </a:rPr>
              <a:t> -&gt;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выбрать </a:t>
            </a:r>
            <a:r>
              <a:rPr lang="ru-RU" dirty="0">
                <a:latin typeface="Times New Roman"/>
                <a:cs typeface="Times New Roman"/>
              </a:rPr>
              <a:t>необходимый журнал и нажать на него</a:t>
            </a:r>
            <a:r>
              <a:rPr lang="ru-RU" dirty="0" smtClean="0">
                <a:latin typeface="Times New Roman"/>
                <a:cs typeface="Times New Roman"/>
              </a:rPr>
              <a:t>;</a:t>
            </a:r>
            <a:r>
              <a:rPr lang="en-US" dirty="0" smtClean="0">
                <a:latin typeface="Times New Roman"/>
                <a:cs typeface="Times New Roman"/>
              </a:rPr>
              <a:t> - &gt; </a:t>
            </a:r>
            <a:r>
              <a:rPr lang="ru-RU" dirty="0" smtClean="0">
                <a:latin typeface="Times New Roman"/>
                <a:cs typeface="Times New Roman"/>
              </a:rPr>
              <a:t>в </a:t>
            </a:r>
            <a:r>
              <a:rPr lang="ru-RU" dirty="0">
                <a:latin typeface="Times New Roman"/>
                <a:cs typeface="Times New Roman"/>
              </a:rPr>
              <a:t>появившемся профиле журнала указаны его тематические категории «</a:t>
            </a:r>
            <a:r>
              <a:rPr lang="ru-RU" dirty="0" err="1">
                <a:latin typeface="Times New Roman"/>
                <a:cs typeface="Times New Roman"/>
              </a:rPr>
              <a:t>Subject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Category</a:t>
            </a:r>
            <a:r>
              <a:rPr lang="ru-RU" dirty="0">
                <a:latin typeface="Times New Roman"/>
                <a:cs typeface="Times New Roman"/>
              </a:rPr>
              <a:t>» с соответствующими квартилями. </a:t>
            </a:r>
            <a:endParaRPr lang="en-US" dirty="0" smtClean="0">
              <a:latin typeface="Times New Roman"/>
              <a:cs typeface="Times New Roman"/>
            </a:endParaRPr>
          </a:p>
          <a:p>
            <a:pPr algn="just"/>
            <a:endParaRPr lang="en-US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24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26987"/>
            <a:ext cx="9144000" cy="941388"/>
          </a:xfrm>
          <a:prstGeom prst="rect">
            <a:avLst/>
          </a:prstGeom>
          <a:solidFill>
            <a:srgbClr val="F7CAC1"/>
          </a:solidFill>
          <a:ln w="9525">
            <a:noFill/>
            <a:miter lim="800000"/>
            <a:headEnd/>
            <a:tailEnd/>
          </a:ln>
          <a:effectLst/>
        </p:spPr>
        <p:txBody>
          <a:bodyPr lIns="91366" tIns="45681" rIns="91366" bIns="45681" anchor="ctr"/>
          <a:lstStyle/>
          <a:p>
            <a:pPr algn="ctr"/>
            <a:r>
              <a:rPr lang="en-US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3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науко</a:t>
            </a: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ru-RU" sz="3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библиометрические</a:t>
            </a: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показатели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33301"/>
            <a:ext cx="8763000" cy="5663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Предложения для повышения индекса цитируемости и индекса </a:t>
            </a:r>
            <a:r>
              <a:rPr lang="ru-RU" sz="1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ирша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стремиться публиковать оригинальные статьи высокого научного и практического уровня, на которые охотно бы ссылались другие авторы.</a:t>
            </a:r>
          </a:p>
          <a:p>
            <a:pPr algn="just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публиковаться в соавторстве с коллегой, имеющим высокие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наукометрические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показатели.</a:t>
            </a:r>
          </a:p>
          <a:p>
            <a:pPr algn="just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при направлении публикации в англоязычные издания (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Scopus,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WoS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давать ссылки на собственные статьи, опубликованные в переводной литературе.</a:t>
            </a:r>
          </a:p>
          <a:p>
            <a:pPr algn="just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увеличить обмен ссылками с коллегами.</a:t>
            </a:r>
          </a:p>
          <a:p>
            <a:pPr algn="just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составлять качественные аннотации статей.</a:t>
            </a:r>
          </a:p>
          <a:p>
            <a:pPr algn="just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для повышения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импакт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-фактора журналов «Известия КГАСУ», «Техника и технологии транспорта», «Полимеры в строительстве», «Гуманитарные науки в 21 веке» – давать ссылки на статьи «этих журналов», а также активно информировать коллег о статьях данного авторского коллектива, опубликованных в журнале.</a:t>
            </a:r>
          </a:p>
          <a:p>
            <a:pPr algn="just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внимательнее относиться к правильному библиографическому оформлению своих статей и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пристатейных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списков литературы, к написанию фамилии и инициалов, названию организации. При составлении списков литературы необходимо соблюдать требования к публикации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пользоваться услугами «накрутки» индекса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Хирша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предлагаемыми в рассылках, такие ссылки будут не корректными (не сопоставимыми), будут снижать научный авторитет ученого и организации.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26988"/>
            <a:ext cx="9144000" cy="1079501"/>
          </a:xfrm>
          <a:prstGeom prst="rect">
            <a:avLst/>
          </a:prstGeom>
          <a:solidFill>
            <a:srgbClr val="F7CAC1"/>
          </a:solidFill>
          <a:ln w="9525">
            <a:noFill/>
            <a:miter lim="800000"/>
            <a:headEnd/>
            <a:tailEnd/>
          </a:ln>
          <a:effectLst/>
        </p:spPr>
        <p:txBody>
          <a:bodyPr lIns="91366" tIns="45681" rIns="91366" bIns="45681" anchor="ctr"/>
          <a:lstStyle/>
          <a:p>
            <a:pPr algn="ctr"/>
            <a:r>
              <a:rPr lang="en-US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опубликовать статью в зарубежном </a:t>
            </a: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журнале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200" y="1182687"/>
            <a:ext cx="1981200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76200" y="1143000"/>
            <a:ext cx="1981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tabLst>
                <a:tab pos="180975" algn="l"/>
              </a:tabLst>
            </a:pPr>
            <a:r>
              <a:rPr lang="ru-RU" sz="1400" b="1" dirty="0" smtClean="0">
                <a:latin typeface="Times New Roman" charset="0"/>
                <a:cs typeface="Times New Roman" charset="0"/>
              </a:rPr>
              <a:t>СТРУКТУРА СТАТЬИ </a:t>
            </a:r>
          </a:p>
          <a:p>
            <a:pPr algn="ctr" eaLnBrk="0" hangingPunct="0">
              <a:tabLst>
                <a:tab pos="180975" algn="l"/>
              </a:tabLst>
            </a:pPr>
            <a:r>
              <a:rPr lang="ru-RU" sz="1400" b="1" dirty="0" smtClean="0">
                <a:latin typeface="Times New Roman" charset="0"/>
                <a:cs typeface="Times New Roman" charset="0"/>
              </a:rPr>
              <a:t>(см. требования редакции)</a:t>
            </a:r>
            <a:endParaRPr lang="ru-RU" sz="1400" b="1" dirty="0">
              <a:latin typeface="Times New Roman" charset="0"/>
              <a:cs typeface="Times New Roman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38400" y="1182687"/>
            <a:ext cx="1905000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auto">
          <a:xfrm>
            <a:off x="2133600" y="1381780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tabLst>
                <a:tab pos="180975" algn="l"/>
              </a:tabLst>
            </a:pPr>
            <a:r>
              <a:rPr lang="ru-RU" sz="1400" b="1" dirty="0" smtClean="0">
                <a:latin typeface="Times New Roman" charset="0"/>
                <a:cs typeface="Times New Roman" charset="0"/>
              </a:rPr>
              <a:t>ПЕРЕВОД СТАТЬИ</a:t>
            </a:r>
          </a:p>
          <a:p>
            <a:pPr algn="ctr" eaLnBrk="0" hangingPunct="0">
              <a:tabLst>
                <a:tab pos="180975" algn="l"/>
              </a:tabLst>
            </a:pPr>
            <a:r>
              <a:rPr lang="ru-RU" sz="1400" b="1" dirty="0" smtClean="0">
                <a:latin typeface="Times New Roman" charset="0"/>
                <a:cs typeface="Times New Roman" charset="0"/>
              </a:rPr>
              <a:t>(на англ. язык)</a:t>
            </a:r>
            <a:endParaRPr lang="ru-RU" sz="1400" b="1" dirty="0">
              <a:latin typeface="Times New Roman" charset="0"/>
              <a:cs typeface="Times New Roman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24400" y="1182687"/>
            <a:ext cx="2057400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9"/>
          <p:cNvSpPr>
            <a:spLocks noChangeArrowheads="1"/>
          </p:cNvSpPr>
          <p:nvPr/>
        </p:nvSpPr>
        <p:spPr bwMode="auto">
          <a:xfrm>
            <a:off x="4724400" y="1258887"/>
            <a:ext cx="2057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tabLst>
                <a:tab pos="180975" algn="l"/>
              </a:tabLst>
            </a:pPr>
            <a:r>
              <a:rPr lang="ru-RU" sz="1400" b="1" dirty="0" smtClean="0">
                <a:latin typeface="Times New Roman" charset="0"/>
                <a:cs typeface="Times New Roman" charset="0"/>
              </a:rPr>
              <a:t>ПОИСК ПОДХОДЯЩЕГО ЖУРНАЛА</a:t>
            </a:r>
            <a:endParaRPr lang="ru-RU" sz="1400" b="1" dirty="0">
              <a:latin typeface="Times New Roman" charset="0"/>
              <a:cs typeface="Times New Roman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057400" y="1487487"/>
            <a:ext cx="381000" cy="304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343400" y="1487487"/>
            <a:ext cx="381000" cy="304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62800" y="1219200"/>
            <a:ext cx="1905000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9"/>
          <p:cNvSpPr>
            <a:spLocks noChangeArrowheads="1"/>
          </p:cNvSpPr>
          <p:nvPr/>
        </p:nvSpPr>
        <p:spPr bwMode="auto">
          <a:xfrm>
            <a:off x="7162800" y="1295400"/>
            <a:ext cx="1905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tabLst>
                <a:tab pos="180975" algn="l"/>
              </a:tabLst>
            </a:pPr>
            <a:r>
              <a:rPr lang="ru-RU" sz="1400" b="1" dirty="0" smtClean="0">
                <a:latin typeface="Times New Roman" charset="0"/>
                <a:cs typeface="Times New Roman" charset="0"/>
              </a:rPr>
              <a:t>ПОДАЧА СТАТЬИ (ОБЩЕНИЕ С РЕД. КОЛЛЕГИЕЙ)</a:t>
            </a:r>
            <a:endParaRPr lang="ru-RU" sz="1400" b="1" dirty="0">
              <a:latin typeface="Times New Roman" charset="0"/>
              <a:cs typeface="Times New Roman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6781800" y="1524000"/>
            <a:ext cx="381000" cy="304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9"/>
          <p:cNvSpPr>
            <a:spLocks noChangeArrowheads="1"/>
          </p:cNvSpPr>
          <p:nvPr/>
        </p:nvSpPr>
        <p:spPr bwMode="auto">
          <a:xfrm>
            <a:off x="2362200" y="2209800"/>
            <a:ext cx="2057400" cy="309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buFont typeface="+mj-lt"/>
              <a:buAutoNum type="arabicPeriod"/>
              <a:tabLst>
                <a:tab pos="180975" algn="l"/>
              </a:tabLst>
            </a:pPr>
            <a:r>
              <a:rPr lang="ru-RU" sz="1300" b="1" dirty="0">
                <a:latin typeface="Times New Roman" charset="0"/>
                <a:cs typeface="Times New Roman" charset="0"/>
              </a:rPr>
              <a:t>Самостоятельный </a:t>
            </a:r>
            <a:r>
              <a:rPr lang="ru-RU" sz="1300" b="1" dirty="0" smtClean="0">
                <a:latin typeface="Times New Roman" charset="0"/>
                <a:cs typeface="Times New Roman" charset="0"/>
              </a:rPr>
              <a:t>перевод;</a:t>
            </a:r>
            <a:endParaRPr lang="ru-RU" sz="1300" b="1" dirty="0">
              <a:latin typeface="Times New Roman" charset="0"/>
              <a:cs typeface="Times New Roman" charset="0"/>
            </a:endParaRPr>
          </a:p>
          <a:p>
            <a:pPr marL="342900" indent="-342900" eaLnBrk="0" hangingPunct="0">
              <a:buFont typeface="+mj-lt"/>
              <a:buAutoNum type="arabicPeriod"/>
              <a:tabLst>
                <a:tab pos="180975" algn="l"/>
              </a:tabLst>
            </a:pPr>
            <a:r>
              <a:rPr lang="ru-RU" sz="1300" b="1" dirty="0">
                <a:latin typeface="Times New Roman" charset="0"/>
                <a:cs typeface="Times New Roman" charset="0"/>
              </a:rPr>
              <a:t>Консультация с кафедрой иностранных языков;</a:t>
            </a:r>
          </a:p>
          <a:p>
            <a:pPr marL="342900" indent="-342900" eaLnBrk="0" hangingPunct="0">
              <a:buAutoNum type="arabicPeriod"/>
              <a:tabLst>
                <a:tab pos="180975" algn="l"/>
              </a:tabLst>
            </a:pPr>
            <a:r>
              <a:rPr lang="ru-RU" sz="1300" b="1" dirty="0">
                <a:latin typeface="Times New Roman" charset="0"/>
                <a:cs typeface="Times New Roman" charset="0"/>
              </a:rPr>
              <a:t>Обратиться в бюро переводов</a:t>
            </a:r>
            <a:r>
              <a:rPr lang="en-US" sz="1300" b="1" dirty="0">
                <a:latin typeface="Times New Roman" charset="0"/>
                <a:cs typeface="Times New Roman" charset="0"/>
              </a:rPr>
              <a:t> </a:t>
            </a:r>
            <a:r>
              <a:rPr lang="en-US" sz="1300" b="1" dirty="0" smtClean="0">
                <a:latin typeface="Times New Roman" charset="0"/>
                <a:cs typeface="Times New Roman" charset="0"/>
              </a:rPr>
              <a:t>(</a:t>
            </a:r>
            <a:r>
              <a:rPr lang="ru-RU" sz="1300" b="1" dirty="0" smtClean="0">
                <a:latin typeface="Times New Roman" charset="0"/>
                <a:cs typeface="Times New Roman" charset="0"/>
              </a:rPr>
              <a:t>например </a:t>
            </a:r>
            <a:r>
              <a:rPr lang="mr-IN" sz="1300" b="1" dirty="0">
                <a:latin typeface="Times New Roman" charset="0"/>
                <a:cs typeface="Times New Roman" charset="0"/>
                <a:hlinkClick r:id="rId2"/>
              </a:rPr>
              <a:t>https://2u.com.ru/ru</a:t>
            </a:r>
            <a:r>
              <a:rPr lang="mr-IN" sz="1300" b="1" dirty="0" smtClean="0">
                <a:latin typeface="Times New Roman" charset="0"/>
                <a:cs typeface="Times New Roman" charset="0"/>
                <a:hlinkClick r:id="rId2"/>
              </a:rPr>
              <a:t>/</a:t>
            </a:r>
            <a:r>
              <a:rPr lang="en-US" sz="1300" b="1" dirty="0" smtClean="0">
                <a:latin typeface="Times New Roman" charset="0"/>
                <a:cs typeface="Times New Roman" charset="0"/>
              </a:rPr>
              <a:t> </a:t>
            </a:r>
            <a:r>
              <a:rPr lang="ru-RU" sz="1300" b="1" dirty="0" smtClean="0">
                <a:latin typeface="Times New Roman" charset="0"/>
                <a:cs typeface="Times New Roman" charset="0"/>
              </a:rPr>
              <a:t>);</a:t>
            </a:r>
          </a:p>
          <a:p>
            <a:pPr marL="342900" indent="-342900" eaLnBrk="0" hangingPunct="0">
              <a:buAutoNum type="arabicPeriod"/>
              <a:tabLst>
                <a:tab pos="180975" algn="l"/>
              </a:tabLst>
            </a:pPr>
            <a:r>
              <a:rPr lang="ru-RU" sz="1300" b="1" dirty="0" smtClean="0">
                <a:latin typeface="Times New Roman" charset="0"/>
                <a:cs typeface="Times New Roman" charset="0"/>
              </a:rPr>
              <a:t>Публикация в соавторстве с ученым - носителем языка.</a:t>
            </a:r>
          </a:p>
        </p:txBody>
      </p:sp>
      <p:sp>
        <p:nvSpPr>
          <p:cNvPr id="19" name="Прямоугольник 19"/>
          <p:cNvSpPr>
            <a:spLocks noChangeArrowheads="1"/>
          </p:cNvSpPr>
          <p:nvPr/>
        </p:nvSpPr>
        <p:spPr bwMode="auto">
          <a:xfrm>
            <a:off x="76200" y="2188726"/>
            <a:ext cx="2057400" cy="429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buAutoNum type="arabicPeriod"/>
              <a:tabLst>
                <a:tab pos="180975" algn="l"/>
              </a:tabLst>
            </a:pPr>
            <a:r>
              <a:rPr lang="ru-RU" sz="1300" b="1" dirty="0" smtClean="0">
                <a:latin typeface="Times New Roman" charset="0"/>
                <a:cs typeface="Times New Roman" charset="0"/>
              </a:rPr>
              <a:t>Название </a:t>
            </a:r>
            <a:r>
              <a:rPr lang="ru-RU" sz="1300" b="1" dirty="0">
                <a:latin typeface="Times New Roman" charset="0"/>
                <a:cs typeface="Times New Roman" charset="0"/>
              </a:rPr>
              <a:t>(тема) статьи – до 10 </a:t>
            </a:r>
            <a:r>
              <a:rPr lang="ru-RU" sz="1300" b="1" dirty="0" smtClean="0">
                <a:latin typeface="Times New Roman" charset="0"/>
                <a:cs typeface="Times New Roman" charset="0"/>
              </a:rPr>
              <a:t>слов.</a:t>
            </a:r>
            <a:endParaRPr lang="en-US" sz="1300" b="1" dirty="0">
              <a:latin typeface="Times New Roman" charset="0"/>
              <a:cs typeface="Times New Roman" charset="0"/>
            </a:endParaRPr>
          </a:p>
          <a:p>
            <a:pPr marL="342900" indent="-342900" eaLnBrk="0" hangingPunct="0">
              <a:buAutoNum type="arabicPeriod"/>
              <a:tabLst>
                <a:tab pos="180975" algn="l"/>
              </a:tabLst>
            </a:pPr>
            <a:r>
              <a:rPr lang="ru-RU" sz="1300" b="1" dirty="0" smtClean="0">
                <a:latin typeface="Times New Roman" charset="0"/>
                <a:cs typeface="Times New Roman" charset="0"/>
              </a:rPr>
              <a:t>Аннотация </a:t>
            </a:r>
            <a:r>
              <a:rPr lang="ru-RU" sz="1300" b="1" dirty="0">
                <a:latin typeface="Times New Roman" charset="0"/>
                <a:cs typeface="Times New Roman" charset="0"/>
              </a:rPr>
              <a:t>(</a:t>
            </a:r>
            <a:r>
              <a:rPr lang="ru-RU" sz="1300" b="1" dirty="0" err="1">
                <a:latin typeface="Times New Roman" charset="0"/>
                <a:cs typeface="Times New Roman" charset="0"/>
              </a:rPr>
              <a:t>abstract</a:t>
            </a:r>
            <a:r>
              <a:rPr lang="ru-RU" sz="1300" b="1" dirty="0">
                <a:latin typeface="Times New Roman" charset="0"/>
                <a:cs typeface="Times New Roman" charset="0"/>
              </a:rPr>
              <a:t>) – 150-250 слов. </a:t>
            </a:r>
            <a:endParaRPr lang="en-US" sz="1300" b="1" dirty="0" smtClean="0">
              <a:latin typeface="Times New Roman" charset="0"/>
              <a:cs typeface="Times New Roman" charset="0"/>
            </a:endParaRPr>
          </a:p>
          <a:p>
            <a:pPr marL="342900" indent="-342900" eaLnBrk="0" hangingPunct="0">
              <a:buAutoNum type="arabicPeriod"/>
              <a:tabLst>
                <a:tab pos="180975" algn="l"/>
              </a:tabLst>
            </a:pPr>
            <a:r>
              <a:rPr lang="ru-RU" sz="1300" b="1" dirty="0" smtClean="0">
                <a:latin typeface="Times New Roman" charset="0"/>
                <a:cs typeface="Times New Roman" charset="0"/>
              </a:rPr>
              <a:t>Ключевые </a:t>
            </a:r>
            <a:r>
              <a:rPr lang="ru-RU" sz="1300" b="1" dirty="0">
                <a:latin typeface="Times New Roman" charset="0"/>
                <a:cs typeface="Times New Roman" charset="0"/>
              </a:rPr>
              <a:t>слова (6-8 </a:t>
            </a:r>
            <a:r>
              <a:rPr lang="ru-RU" sz="1300" b="1" dirty="0" err="1">
                <a:latin typeface="Times New Roman" charset="0"/>
                <a:cs typeface="Times New Roman" charset="0"/>
              </a:rPr>
              <a:t>cлов</a:t>
            </a:r>
            <a:r>
              <a:rPr lang="ru-RU" sz="1300" b="1" dirty="0">
                <a:latin typeface="Times New Roman" charset="0"/>
                <a:cs typeface="Times New Roman" charset="0"/>
              </a:rPr>
              <a:t>)</a:t>
            </a:r>
            <a:r>
              <a:rPr lang="ru-RU" sz="1300" b="1" dirty="0" smtClean="0">
                <a:latin typeface="Times New Roman" charset="0"/>
                <a:cs typeface="Times New Roman" charset="0"/>
              </a:rPr>
              <a:t>.</a:t>
            </a:r>
            <a:endParaRPr lang="en-US" sz="1300" b="1" dirty="0" smtClean="0">
              <a:latin typeface="Times New Roman" charset="0"/>
              <a:cs typeface="Times New Roman" charset="0"/>
            </a:endParaRPr>
          </a:p>
          <a:p>
            <a:pPr marL="342900" indent="-342900" eaLnBrk="0" hangingPunct="0">
              <a:buAutoNum type="arabicPeriod"/>
              <a:tabLst>
                <a:tab pos="180975" algn="l"/>
              </a:tabLst>
            </a:pPr>
            <a:r>
              <a:rPr lang="ru-RU" sz="1300" b="1" dirty="0" smtClean="0">
                <a:latin typeface="Times New Roman" charset="0"/>
                <a:cs typeface="Times New Roman" charset="0"/>
              </a:rPr>
              <a:t>Вступление</a:t>
            </a:r>
            <a:r>
              <a:rPr lang="ru-RU" sz="1300" b="1" dirty="0">
                <a:latin typeface="Times New Roman" charset="0"/>
                <a:cs typeface="Times New Roman" charset="0"/>
              </a:rPr>
              <a:t> (актуальность статьи)</a:t>
            </a:r>
            <a:r>
              <a:rPr lang="ru-RU" sz="1300" b="1" dirty="0" smtClean="0">
                <a:latin typeface="Times New Roman" charset="0"/>
                <a:cs typeface="Times New Roman" charset="0"/>
              </a:rPr>
              <a:t>.</a:t>
            </a:r>
            <a:endParaRPr lang="en-US" sz="1300" b="1" dirty="0" smtClean="0">
              <a:latin typeface="Times New Roman" charset="0"/>
              <a:cs typeface="Times New Roman" charset="0"/>
            </a:endParaRPr>
          </a:p>
          <a:p>
            <a:pPr marL="342900" indent="-342900" eaLnBrk="0" hangingPunct="0">
              <a:buAutoNum type="arabicPeriod"/>
              <a:tabLst>
                <a:tab pos="180975" algn="l"/>
              </a:tabLst>
            </a:pPr>
            <a:r>
              <a:rPr lang="ru-RU" sz="1300" b="1" dirty="0" smtClean="0">
                <a:latin typeface="Times New Roman" charset="0"/>
                <a:cs typeface="Times New Roman" charset="0"/>
              </a:rPr>
              <a:t>Методы исследования.</a:t>
            </a:r>
            <a:endParaRPr lang="en-US" sz="1300" b="1" dirty="0" smtClean="0">
              <a:latin typeface="Times New Roman" charset="0"/>
              <a:cs typeface="Times New Roman" charset="0"/>
            </a:endParaRPr>
          </a:p>
          <a:p>
            <a:pPr marL="342900" indent="-342900" eaLnBrk="0" hangingPunct="0">
              <a:buAutoNum type="arabicPeriod"/>
              <a:tabLst>
                <a:tab pos="180975" algn="l"/>
              </a:tabLst>
            </a:pPr>
            <a:r>
              <a:rPr lang="ru-RU" sz="1300" b="1" dirty="0" smtClean="0">
                <a:latin typeface="Times New Roman" charset="0"/>
                <a:cs typeface="Times New Roman" charset="0"/>
              </a:rPr>
              <a:t>Обзор </a:t>
            </a:r>
            <a:r>
              <a:rPr lang="ru-RU" sz="1300" b="1" dirty="0">
                <a:latin typeface="Times New Roman" charset="0"/>
                <a:cs typeface="Times New Roman" charset="0"/>
              </a:rPr>
              <a:t>литературы по </a:t>
            </a:r>
            <a:r>
              <a:rPr lang="ru-RU" sz="1300" b="1" dirty="0" smtClean="0">
                <a:latin typeface="Times New Roman" charset="0"/>
                <a:cs typeface="Times New Roman" charset="0"/>
              </a:rPr>
              <a:t>теме.</a:t>
            </a:r>
            <a:endParaRPr lang="en-US" sz="1300" b="1" dirty="0" smtClean="0">
              <a:latin typeface="Times New Roman" charset="0"/>
              <a:cs typeface="Times New Roman" charset="0"/>
            </a:endParaRPr>
          </a:p>
          <a:p>
            <a:pPr marL="342900" indent="-342900" eaLnBrk="0" hangingPunct="0">
              <a:buAutoNum type="arabicPeriod"/>
              <a:tabLst>
                <a:tab pos="180975" algn="l"/>
              </a:tabLst>
            </a:pPr>
            <a:r>
              <a:rPr lang="ru-RU" sz="1300" b="1" dirty="0" smtClean="0">
                <a:latin typeface="Times New Roman" charset="0"/>
                <a:cs typeface="Times New Roman" charset="0"/>
              </a:rPr>
              <a:t>Результаты исследования.</a:t>
            </a:r>
            <a:endParaRPr lang="en-US" sz="1300" b="1" dirty="0" smtClean="0">
              <a:latin typeface="Times New Roman" charset="0"/>
              <a:cs typeface="Times New Roman" charset="0"/>
            </a:endParaRPr>
          </a:p>
          <a:p>
            <a:pPr marL="342900" indent="-342900" eaLnBrk="0" hangingPunct="0">
              <a:buAutoNum type="arabicPeriod"/>
              <a:tabLst>
                <a:tab pos="180975" algn="l"/>
              </a:tabLst>
            </a:pPr>
            <a:r>
              <a:rPr lang="ru-RU" sz="1300" b="1" dirty="0" smtClean="0">
                <a:latin typeface="Times New Roman" charset="0"/>
                <a:cs typeface="Times New Roman" charset="0"/>
              </a:rPr>
              <a:t>Обсуждение </a:t>
            </a:r>
            <a:r>
              <a:rPr lang="ru-RU" sz="1300" b="1" dirty="0">
                <a:latin typeface="Times New Roman" charset="0"/>
                <a:cs typeface="Times New Roman" charset="0"/>
              </a:rPr>
              <a:t>полученных результатов. </a:t>
            </a:r>
            <a:endParaRPr lang="en-US" sz="1300" b="1" dirty="0" smtClean="0">
              <a:latin typeface="Times New Roman" charset="0"/>
              <a:cs typeface="Times New Roman" charset="0"/>
            </a:endParaRPr>
          </a:p>
          <a:p>
            <a:pPr marL="342900" indent="-342900" eaLnBrk="0" hangingPunct="0">
              <a:buAutoNum type="arabicPeriod"/>
              <a:tabLst>
                <a:tab pos="180975" algn="l"/>
              </a:tabLst>
            </a:pPr>
            <a:r>
              <a:rPr lang="ru-RU" sz="1300" b="1" dirty="0" smtClean="0">
                <a:latin typeface="Times New Roman" charset="0"/>
                <a:cs typeface="Times New Roman" charset="0"/>
              </a:rPr>
              <a:t>Выводы.</a:t>
            </a:r>
            <a:endParaRPr lang="en-US" sz="1300" b="1" dirty="0" smtClean="0">
              <a:latin typeface="Times New Roman" charset="0"/>
              <a:cs typeface="Times New Roman" charset="0"/>
            </a:endParaRPr>
          </a:p>
          <a:p>
            <a:pPr marL="342900" indent="-342900" eaLnBrk="0" hangingPunct="0">
              <a:buAutoNum type="arabicPeriod"/>
              <a:tabLst>
                <a:tab pos="180975" algn="l"/>
              </a:tabLst>
            </a:pPr>
            <a:r>
              <a:rPr lang="ru-RU" sz="1300" b="1" dirty="0" smtClean="0">
                <a:latin typeface="Times New Roman" charset="0"/>
                <a:cs typeface="Times New Roman" charset="0"/>
              </a:rPr>
              <a:t>Список </a:t>
            </a:r>
            <a:r>
              <a:rPr lang="ru-RU" sz="1300" b="1" dirty="0">
                <a:latin typeface="Times New Roman" charset="0"/>
                <a:cs typeface="Times New Roman" charset="0"/>
              </a:rPr>
              <a:t>литературы</a:t>
            </a:r>
            <a:r>
              <a:rPr lang="ru-RU" sz="1300" b="1" dirty="0" smtClean="0">
                <a:latin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21" name="Прямоугольник 19"/>
          <p:cNvSpPr>
            <a:spLocks noChangeArrowheads="1"/>
          </p:cNvSpPr>
          <p:nvPr/>
        </p:nvSpPr>
        <p:spPr bwMode="auto">
          <a:xfrm>
            <a:off x="7010400" y="2209800"/>
            <a:ext cx="20574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buAutoNum type="arabicPeriod"/>
              <a:tabLst>
                <a:tab pos="180975" algn="l"/>
              </a:tabLst>
            </a:pPr>
            <a:r>
              <a:rPr lang="ru-RU" sz="1300" b="1" dirty="0" smtClean="0">
                <a:latin typeface="Times New Roman" charset="0"/>
                <a:cs typeface="Times New Roman" charset="0"/>
              </a:rPr>
              <a:t>Корректная (грамотная, вежливая) переписка;</a:t>
            </a:r>
          </a:p>
          <a:p>
            <a:pPr marL="342900" indent="-342900" eaLnBrk="0" hangingPunct="0">
              <a:buAutoNum type="arabicPeriod"/>
              <a:tabLst>
                <a:tab pos="180975" algn="l"/>
              </a:tabLst>
            </a:pPr>
            <a:r>
              <a:rPr lang="ru-RU" sz="1300" b="1" dirty="0" smtClean="0">
                <a:latin typeface="Times New Roman" charset="0"/>
                <a:cs typeface="Times New Roman" charset="0"/>
              </a:rPr>
              <a:t>Оперативное исправление замечаний редакции (при наличии);</a:t>
            </a:r>
          </a:p>
          <a:p>
            <a:pPr marL="342900" indent="-342900" eaLnBrk="0" hangingPunct="0">
              <a:buAutoNum type="arabicPeriod"/>
              <a:tabLst>
                <a:tab pos="180975" algn="l"/>
              </a:tabLst>
            </a:pPr>
            <a:r>
              <a:rPr lang="ru-RU" sz="1300" b="1" dirty="0" smtClean="0">
                <a:latin typeface="Times New Roman" charset="0"/>
                <a:cs typeface="Times New Roman" charset="0"/>
              </a:rPr>
              <a:t>Проверка индексации статьи (через 2-6 месяцев).</a:t>
            </a:r>
          </a:p>
        </p:txBody>
      </p:sp>
      <p:sp>
        <p:nvSpPr>
          <p:cNvPr id="22" name="Прямоугольник 19"/>
          <p:cNvSpPr>
            <a:spLocks noChangeArrowheads="1"/>
          </p:cNvSpPr>
          <p:nvPr/>
        </p:nvSpPr>
        <p:spPr bwMode="auto">
          <a:xfrm>
            <a:off x="4648200" y="2209800"/>
            <a:ext cx="2286000" cy="48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buAutoNum type="arabicPeriod"/>
              <a:tabLst>
                <a:tab pos="180975" algn="l"/>
              </a:tabLst>
            </a:pPr>
            <a:r>
              <a:rPr lang="ru-RU" sz="1300" b="1" dirty="0" smtClean="0">
                <a:latin typeface="Times New Roman" charset="0"/>
                <a:cs typeface="Times New Roman" charset="0"/>
              </a:rPr>
              <a:t>Журнал должен индексироваться</a:t>
            </a:r>
            <a:r>
              <a:rPr lang="en-US" sz="1300" b="1" dirty="0" smtClean="0">
                <a:latin typeface="Times New Roman" charset="0"/>
                <a:cs typeface="Times New Roman" charset="0"/>
              </a:rPr>
              <a:t> </a:t>
            </a:r>
            <a:r>
              <a:rPr lang="ru-RU" sz="1300" b="1" dirty="0" smtClean="0">
                <a:latin typeface="Times New Roman" charset="0"/>
                <a:cs typeface="Times New Roman" charset="0"/>
              </a:rPr>
              <a:t>в настоящее время в БД </a:t>
            </a:r>
            <a:r>
              <a:rPr lang="en-US" sz="1300" b="1" dirty="0" smtClean="0">
                <a:latin typeface="Times New Roman" charset="0"/>
                <a:cs typeface="Times New Roman" charset="0"/>
              </a:rPr>
              <a:t>Scopus </a:t>
            </a:r>
            <a:r>
              <a:rPr lang="ru-RU" sz="1300" b="1" dirty="0" smtClean="0">
                <a:latin typeface="Times New Roman" charset="0"/>
                <a:cs typeface="Times New Roman" charset="0"/>
              </a:rPr>
              <a:t>и/или </a:t>
            </a:r>
            <a:r>
              <a:rPr lang="en-US" sz="1300" b="1" dirty="0" err="1" smtClean="0">
                <a:latin typeface="Times New Roman" charset="0"/>
                <a:cs typeface="Times New Roman" charset="0"/>
              </a:rPr>
              <a:t>WoS</a:t>
            </a:r>
            <a:r>
              <a:rPr lang="ru-RU" sz="1300" b="1" dirty="0" smtClean="0">
                <a:latin typeface="Times New Roman" charset="0"/>
                <a:cs typeface="Times New Roman" charset="0"/>
              </a:rPr>
              <a:t> (см. </a:t>
            </a:r>
            <a:r>
              <a:rPr lang="ru-RU" sz="1300" b="1" dirty="0">
                <a:latin typeface="Times New Roman" charset="0"/>
                <a:cs typeface="Times New Roman" charset="0"/>
              </a:rPr>
              <a:t>р</a:t>
            </a:r>
            <a:r>
              <a:rPr lang="ru-RU" sz="1300" b="1" dirty="0" smtClean="0">
                <a:latin typeface="Times New Roman" charset="0"/>
                <a:cs typeface="Times New Roman" charset="0"/>
              </a:rPr>
              <a:t>аздел 4 презентации);</a:t>
            </a:r>
            <a:endParaRPr lang="ru-RU" sz="1300" b="1" dirty="0">
              <a:latin typeface="Times New Roman" charset="0"/>
              <a:cs typeface="Times New Roman" charset="0"/>
            </a:endParaRPr>
          </a:p>
          <a:p>
            <a:pPr marL="342900" indent="-342900" eaLnBrk="0" hangingPunct="0">
              <a:buAutoNum type="arabicPeriod"/>
              <a:tabLst>
                <a:tab pos="180975" algn="l"/>
              </a:tabLst>
            </a:pPr>
            <a:r>
              <a:rPr lang="ru-RU" sz="1300" b="1" dirty="0" smtClean="0">
                <a:latin typeface="Times New Roman" charset="0"/>
                <a:cs typeface="Times New Roman" charset="0"/>
              </a:rPr>
              <a:t>Не выбирать ложные (</a:t>
            </a:r>
            <a:r>
              <a:rPr lang="ru-RU" sz="1300" b="1" dirty="0" err="1" smtClean="0">
                <a:latin typeface="Times New Roman" charset="0"/>
                <a:cs typeface="Times New Roman" charset="0"/>
              </a:rPr>
              <a:t>фаэйковые</a:t>
            </a:r>
            <a:r>
              <a:rPr lang="ru-RU" sz="1300" b="1" dirty="0" smtClean="0">
                <a:latin typeface="Times New Roman" charset="0"/>
                <a:cs typeface="Times New Roman" charset="0"/>
              </a:rPr>
              <a:t>) журналы, обязательно проверить их в </a:t>
            </a:r>
            <a:r>
              <a:rPr lang="ru-RU" sz="1300" b="1" dirty="0">
                <a:latin typeface="Times New Roman" charset="0"/>
                <a:cs typeface="Times New Roman" charset="0"/>
              </a:rPr>
              <a:t>УНИД или на </a:t>
            </a:r>
            <a:r>
              <a:rPr lang="ru-RU" sz="1300" b="1" dirty="0" smtClean="0">
                <a:latin typeface="Times New Roman" charset="0"/>
                <a:cs typeface="Times New Roman" charset="0"/>
              </a:rPr>
              <a:t>сайте. Иногда названия журналов почти совпадают с реальными (нужно проверять по </a:t>
            </a:r>
            <a:r>
              <a:rPr lang="en-US" sz="1300" b="1" dirty="0" smtClean="0">
                <a:latin typeface="Times New Roman" charset="0"/>
                <a:cs typeface="Times New Roman" charset="0"/>
              </a:rPr>
              <a:t>ISSN).</a:t>
            </a:r>
            <a:endParaRPr lang="ru-RU" sz="1300" b="1" dirty="0" smtClean="0">
              <a:latin typeface="Times New Roman" charset="0"/>
              <a:cs typeface="Times New Roman" charset="0"/>
            </a:endParaRPr>
          </a:p>
          <a:p>
            <a:pPr marL="342900" indent="-342900" eaLnBrk="0" hangingPunct="0">
              <a:buAutoNum type="arabicPeriod"/>
              <a:tabLst>
                <a:tab pos="180975" algn="l"/>
              </a:tabLst>
            </a:pPr>
            <a:r>
              <a:rPr lang="ru-RU" sz="1300" b="1" dirty="0" smtClean="0">
                <a:latin typeface="Times New Roman" charset="0"/>
                <a:cs typeface="Times New Roman" charset="0"/>
              </a:rPr>
              <a:t>Нужные журналы и сборники можно найти на сайте ВУЗов или конференций (например </a:t>
            </a:r>
            <a:r>
              <a:rPr lang="en-US" sz="1300" b="1" dirty="0">
                <a:latin typeface="Times New Roman" charset="0"/>
                <a:cs typeface="Times New Roman" charset="0"/>
                <a:hlinkClick r:id="rId3"/>
              </a:rPr>
              <a:t>https://www.dvfu.ru/science/conference/conference-in-fefu</a:t>
            </a:r>
            <a:r>
              <a:rPr lang="en-US" sz="1300" b="1" dirty="0" smtClean="0">
                <a:latin typeface="Times New Roman" charset="0"/>
                <a:cs typeface="Times New Roman" charset="0"/>
                <a:hlinkClick r:id="rId3"/>
              </a:rPr>
              <a:t>/</a:t>
            </a:r>
            <a:r>
              <a:rPr lang="ru-RU" sz="1300" b="1" dirty="0" smtClean="0">
                <a:latin typeface="Times New Roman" charset="0"/>
                <a:cs typeface="Times New Roman" charset="0"/>
              </a:rPr>
              <a:t> ).</a:t>
            </a:r>
            <a:endParaRPr lang="ru-RU" sz="1300" b="1" dirty="0">
              <a:latin typeface="Times New Roman" charset="0"/>
              <a:cs typeface="Times New Roman" charset="0"/>
            </a:endParaRPr>
          </a:p>
          <a:p>
            <a:pPr marL="342900" indent="-342900" eaLnBrk="0" hangingPunct="0">
              <a:buAutoNum type="arabicPeriod"/>
              <a:tabLst>
                <a:tab pos="180975" algn="l"/>
              </a:tabLst>
            </a:pPr>
            <a:endParaRPr lang="ru-RU" sz="1200" b="1" dirty="0">
              <a:latin typeface="Times New Roman" charset="0"/>
              <a:cs typeface="Times New Roman" charset="0"/>
            </a:endParaRPr>
          </a:p>
          <a:p>
            <a:pPr marL="342900" indent="-342900" eaLnBrk="0" hangingPunct="0">
              <a:buAutoNum type="arabicPeriod"/>
              <a:tabLst>
                <a:tab pos="180975" algn="l"/>
              </a:tabLst>
            </a:pPr>
            <a:endParaRPr lang="ru-RU" sz="1200" b="1" dirty="0" smtClean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26988"/>
            <a:ext cx="9144000" cy="1079501"/>
          </a:xfrm>
          <a:prstGeom prst="rect">
            <a:avLst/>
          </a:prstGeom>
          <a:solidFill>
            <a:srgbClr val="F7CAC1"/>
          </a:solidFill>
          <a:ln w="9525">
            <a:noFill/>
            <a:miter lim="800000"/>
            <a:headEnd/>
            <a:tailEnd/>
          </a:ln>
          <a:effectLst/>
        </p:spPr>
        <p:txBody>
          <a:bodyPr lIns="91366" tIns="45681" rIns="91366" bIns="45681" anchor="ctr"/>
          <a:lstStyle/>
          <a:p>
            <a:pPr lvl="0" algn="ctr" fontAlgn="base">
              <a:spcBef>
                <a:spcPct val="0"/>
              </a:spcBef>
              <a:spcAft>
                <a:spcPts val="600"/>
              </a:spcAft>
            </a:pP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Платформы </a:t>
            </a: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эффективного поиска литературных источников.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219200"/>
            <a:ext cx="8763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http://www.elibrary.ru/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научная электронная библиотека (РИНЦ), во вкладке «расширенный поиск» можно искать работы по тематике, журналу, авторам, ключевым словам, по дате опубликования и др.;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1167" t="3272" r="34659" b="3472"/>
          <a:stretch>
            <a:fillRect/>
          </a:stretch>
        </p:blipFill>
        <p:spPr bwMode="auto">
          <a:xfrm>
            <a:off x="228600" y="2286000"/>
            <a:ext cx="3637895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 стрелкой 17"/>
          <p:cNvCxnSpPr/>
          <p:nvPr/>
        </p:nvCxnSpPr>
        <p:spPr>
          <a:xfrm flipV="1">
            <a:off x="0" y="4159625"/>
            <a:ext cx="4572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0" y="4953000"/>
            <a:ext cx="4572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 l="23928" t="3272" r="23616" b="3472"/>
          <a:stretch>
            <a:fillRect/>
          </a:stretch>
        </p:blipFill>
        <p:spPr bwMode="auto">
          <a:xfrm>
            <a:off x="4267200" y="22860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26988"/>
            <a:ext cx="9144000" cy="1079501"/>
          </a:xfrm>
          <a:prstGeom prst="rect">
            <a:avLst/>
          </a:prstGeom>
          <a:solidFill>
            <a:srgbClr val="F7CAC1"/>
          </a:solidFill>
          <a:ln w="9525">
            <a:noFill/>
            <a:miter lim="800000"/>
            <a:headEnd/>
            <a:tailEnd/>
          </a:ln>
          <a:effectLst/>
        </p:spPr>
        <p:txBody>
          <a:bodyPr lIns="91366" tIns="45681" rIns="91366" bIns="45681" anchor="ctr"/>
          <a:lstStyle/>
          <a:p>
            <a:pPr lvl="0" algn="ctr" fontAlgn="base">
              <a:spcBef>
                <a:spcPct val="0"/>
              </a:spcBef>
              <a:spcAft>
                <a:spcPts val="600"/>
              </a:spcAft>
            </a:pP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Платформы </a:t>
            </a: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эффективного поиска литературных источников.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990600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u="sng" dirty="0">
                <a:latin typeface="Times New Roman" pitchFamily="18" charset="0"/>
                <a:cs typeface="Times New Roman" pitchFamily="18" charset="0"/>
                <a:hlinkClick r:id="rId2"/>
              </a:rPr>
              <a:t>http://www.sciencedirect.com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(нужна регистрация)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Keywords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вводите ваши ключевые слова на английском языке и получаете огромный список журнальных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статей индексируемых 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большинстве случаев они платные, но аннотации всегда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открытом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доступе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Также можно искать по автору, названию статьи и др.; (дополнительная информация на сайте КГАСУ </a:t>
            </a:r>
            <a:r>
              <a:rPr lang="mr-IN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научные издания).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2509" b="4672"/>
          <a:stretch>
            <a:fillRect/>
          </a:stretch>
        </p:blipFill>
        <p:spPr bwMode="auto">
          <a:xfrm>
            <a:off x="666226" y="2438400"/>
            <a:ext cx="817297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1295400" y="2895600"/>
            <a:ext cx="6553200" cy="381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219200" y="3810000"/>
            <a:ext cx="457200" cy="12191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219200" y="4648200"/>
            <a:ext cx="457200" cy="12191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219200" y="5486400"/>
            <a:ext cx="457200" cy="12191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219200" y="6172200"/>
            <a:ext cx="457200" cy="12191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048000" y="58674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3276600" y="3917752"/>
            <a:ext cx="457200" cy="152400"/>
          </a:xfrm>
          <a:prstGeom prst="ellipse">
            <a:avLst/>
          </a:prstGeom>
          <a:noFill/>
          <a:ln w="190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352800" y="5697070"/>
            <a:ext cx="533400" cy="228600"/>
          </a:xfrm>
          <a:prstGeom prst="ellipse">
            <a:avLst/>
          </a:prstGeom>
          <a:noFill/>
          <a:ln w="190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2971800" y="40386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26988"/>
            <a:ext cx="9144000" cy="1079501"/>
          </a:xfrm>
          <a:prstGeom prst="rect">
            <a:avLst/>
          </a:prstGeom>
          <a:solidFill>
            <a:srgbClr val="F7CAC1"/>
          </a:solidFill>
          <a:ln w="9525">
            <a:noFill/>
            <a:miter lim="800000"/>
            <a:headEnd/>
            <a:tailEnd/>
          </a:ln>
          <a:effectLst/>
        </p:spPr>
        <p:txBody>
          <a:bodyPr lIns="91366" tIns="45681" rIns="91366" bIns="45681" anchor="ctr"/>
          <a:lstStyle/>
          <a:p>
            <a:pPr lvl="0" algn="ctr" fontAlgn="base">
              <a:spcBef>
                <a:spcPct val="0"/>
              </a:spcBef>
              <a:spcAft>
                <a:spcPts val="600"/>
              </a:spcAft>
            </a:pP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Платформы </a:t>
            </a: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эффективного поиска литературных источников.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219200"/>
            <a:ext cx="8763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isiknowledge.com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поиск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публикаций в БД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Web of Science 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доступ возможен из сети организации - компьютера КГАСУ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https://app.dimensions.ai/discover/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publication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глобальная платформа научных публикаций и документов (различные базы данных);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tr-TR" sz="2000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cyberleninka.ru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поиск научной информации в электронной библиотеке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Киберленинка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  <a:hlinkClick r:id="rId5"/>
              </a:rPr>
              <a:t>http://www.bibliorossica.com/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портал современной академической литературы по гуманитарным наукам;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diss.rsl.ru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электронная библиотека диссертаций;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fips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поиск и работа с патентной документацией.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09638"/>
            <a:fld id="{29707CE1-0B41-43FB-A29D-14081D0BF0F0}" type="slidenum">
              <a:rPr lang="ru-RU"/>
              <a:pPr defTabSz="909638"/>
              <a:t>2</a:t>
            </a:fld>
            <a:endParaRPr lang="ru-RU" dirty="0"/>
          </a:p>
        </p:txBody>
      </p:sp>
      <p:sp>
        <p:nvSpPr>
          <p:cNvPr id="3076" name="Прямоугольник 5"/>
          <p:cNvSpPr>
            <a:spLocks noChangeArrowheads="1"/>
          </p:cNvSpPr>
          <p:nvPr/>
        </p:nvSpPr>
        <p:spPr bwMode="auto">
          <a:xfrm>
            <a:off x="304800" y="1219200"/>
            <a:ext cx="8569325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Мотивация повышения публикационной активности;</a:t>
            </a:r>
          </a:p>
          <a:p>
            <a:pPr marL="457200" lvl="0" indent="-457200" fontAlgn="base"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науко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библиометрические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показатели;</a:t>
            </a:r>
          </a:p>
          <a:p>
            <a:pPr marL="457200" lvl="0" indent="-457200" fontAlgn="base"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 опубликовать статью в зарубежном рейтинговом журнале;</a:t>
            </a:r>
          </a:p>
          <a:p>
            <a:pPr marL="457200" lvl="0" indent="-457200" fontAlgn="base"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Платформы для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эффективного поиска литературных источников.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-76200"/>
            <a:ext cx="9144000" cy="1079501"/>
          </a:xfrm>
          <a:prstGeom prst="rect">
            <a:avLst/>
          </a:prstGeom>
          <a:solidFill>
            <a:srgbClr val="F7CAC1"/>
          </a:solidFill>
          <a:ln w="9525">
            <a:noFill/>
            <a:miter lim="800000"/>
            <a:headEnd/>
            <a:tailEnd/>
          </a:ln>
          <a:effectLst/>
        </p:spPr>
        <p:txBody>
          <a:bodyPr lIns="91366" tIns="45681" rIns="91366" bIns="45681" anchor="ctr"/>
          <a:lstStyle/>
          <a:p>
            <a:pPr algn="ctr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Содержание семинара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26988"/>
            <a:ext cx="9144000" cy="1079501"/>
          </a:xfrm>
          <a:prstGeom prst="rect">
            <a:avLst/>
          </a:prstGeom>
          <a:solidFill>
            <a:srgbClr val="F7CAC1"/>
          </a:solidFill>
          <a:ln w="9525">
            <a:noFill/>
            <a:miter lim="800000"/>
            <a:headEnd/>
            <a:tailEnd/>
          </a:ln>
          <a:effectLst/>
        </p:spPr>
        <p:txBody>
          <a:bodyPr lIns="91366" tIns="45681" rIns="91366" bIns="45681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Мотивация повышения публикационной 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активности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цитируемости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219200"/>
            <a:ext cx="87630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научной квалификации ученого (для себя);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научного статуса в научном сообществе, сначала </a:t>
            </a:r>
            <a:r>
              <a:rPr lang="mr-I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России, затем (в случае успеха)  - за рубежом; как результат </a:t>
            </a:r>
            <a:r>
              <a:rPr lang="mr-I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карьерный рост;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Улучшение видимости и доступности Ваших научных разработок;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Расширение поля научной деятельности, знакомство с коллегами;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решений Ученого совета КГАСУ;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Получение грантов, премий и др.;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защиты диссертации на соискание ученой степени;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Требование ВАК для членов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диссертационых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советов, оппонентов, ведущих организаций;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Материальное поощрение от организации (премии за публикации индексируемые в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Scopus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WoS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премия по результатам рейтинга НПР); 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1206836" y="1081852"/>
            <a:ext cx="7497972" cy="4145307"/>
          </a:xfrm>
        </p:spPr>
        <p:txBody>
          <a:bodyPr/>
          <a:lstStyle/>
          <a:p>
            <a:pPr marL="82299" indent="266297">
              <a:buNone/>
            </a:pPr>
            <a:r>
              <a:rPr lang="ru-RU" sz="2000" dirty="0">
                <a:latin typeface="Times New Roman" charset="0"/>
                <a:cs typeface="Times New Roman" charset="0"/>
              </a:rPr>
              <a:t> </a:t>
            </a:r>
          </a:p>
          <a:p>
            <a:pPr marL="82299" indent="266297">
              <a:buNone/>
            </a:pPr>
            <a:endParaRPr lang="ru-RU" sz="2000" dirty="0">
              <a:latin typeface="Times New Roman" charset="0"/>
              <a:cs typeface="Times New Roman" charset="0"/>
            </a:endParaRPr>
          </a:p>
          <a:p>
            <a:pPr marL="82299" indent="266297" algn="just">
              <a:buNone/>
            </a:pPr>
            <a:endParaRPr lang="ru-RU" sz="2000" dirty="0">
              <a:latin typeface="Times New Roman" charset="0"/>
              <a:cs typeface="Times New Roman" charset="0"/>
            </a:endParaRPr>
          </a:p>
          <a:p>
            <a:pPr marL="82299" indent="266297" algn="just">
              <a:buNone/>
            </a:pPr>
            <a:endParaRPr lang="ru-RU" sz="2000" dirty="0">
              <a:latin typeface="Times New Roman" charset="0"/>
              <a:cs typeface="Times New Roman" charset="0"/>
            </a:endParaRPr>
          </a:p>
          <a:p>
            <a:pPr marL="82299" indent="266297" algn="just">
              <a:buNone/>
            </a:pPr>
            <a:endParaRPr lang="ru-RU" sz="2000" dirty="0">
              <a:latin typeface="Times New Roman" charset="0"/>
              <a:cs typeface="Times New Roman" charset="0"/>
            </a:endParaRPr>
          </a:p>
          <a:p>
            <a:pPr marL="82299" indent="266297" algn="just">
              <a:buNone/>
            </a:pPr>
            <a:r>
              <a:rPr lang="ru-RU" sz="2000" dirty="0">
                <a:latin typeface="Times New Roman" charset="0"/>
                <a:cs typeface="Times New Roman" charset="0"/>
              </a:rPr>
              <a:t>где </a:t>
            </a:r>
          </a:p>
          <a:p>
            <a:pPr marL="82299" indent="266297" algn="just">
              <a:buNone/>
            </a:pPr>
            <a:r>
              <a:rPr lang="ru-RU" sz="2000" dirty="0">
                <a:latin typeface="Times New Roman" charset="0"/>
                <a:cs typeface="Times New Roman" charset="0"/>
              </a:rPr>
              <a:t>а – количество авторов из КГАСУ;</a:t>
            </a:r>
          </a:p>
          <a:p>
            <a:pPr marL="82299" indent="266297" algn="just">
              <a:buNone/>
            </a:pPr>
            <a:r>
              <a:rPr lang="ru-RU" sz="2000" dirty="0">
                <a:latin typeface="Times New Roman" charset="0"/>
                <a:cs typeface="Times New Roman" charset="0"/>
              </a:rPr>
              <a:t>б – количество авторов из сторонних организаций.</a:t>
            </a:r>
          </a:p>
          <a:p>
            <a:pPr marL="82299" indent="266297" algn="just">
              <a:buNone/>
            </a:pPr>
            <a:r>
              <a:rPr lang="ru-RU" sz="2000" dirty="0">
                <a:latin typeface="Times New Roman" charset="0"/>
                <a:cs typeface="Times New Roman" charset="0"/>
              </a:rPr>
              <a:t>При этом выплата не должна превышать 30 000 руб. в год на 1 ППС.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125" y="1807566"/>
            <a:ext cx="1673444" cy="122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4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rbel" charset="0"/>
                <a:ea typeface="Arial" charset="0"/>
              </a:defRPr>
            </a:lvl1pPr>
            <a:lvl2pPr marL="275114" indent="-105813">
              <a:defRPr sz="28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423253" indent="-84651">
              <a:defRPr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592554" indent="-84651">
              <a:defRPr sz="20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761855" indent="-84651">
              <a:defRPr sz="20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931156" indent="-84651" eaLnBrk="0" fontAlgn="base" hangingPunct="0">
              <a:spcAft>
                <a:spcPct val="0"/>
              </a:spcAft>
              <a:buClr>
                <a:srgbClr val="FADA7A"/>
              </a:buClr>
              <a:buFont typeface="Wingdings 2" charset="0"/>
              <a:defRPr sz="20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1100458" indent="-84651" eaLnBrk="0" fontAlgn="base" hangingPunct="0">
              <a:spcAft>
                <a:spcPct val="0"/>
              </a:spcAft>
              <a:buClr>
                <a:srgbClr val="FADA7A"/>
              </a:buClr>
              <a:buFont typeface="Wingdings 2" charset="0"/>
              <a:defRPr sz="20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1269759" indent="-84651" eaLnBrk="0" fontAlgn="base" hangingPunct="0">
              <a:spcAft>
                <a:spcPct val="0"/>
              </a:spcAft>
              <a:buClr>
                <a:srgbClr val="FADA7A"/>
              </a:buClr>
              <a:buFont typeface="Wingdings 2" charset="0"/>
              <a:defRPr sz="20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1439060" indent="-84651" eaLnBrk="0" fontAlgn="base" hangingPunct="0">
              <a:spcAft>
                <a:spcPct val="0"/>
              </a:spcAft>
              <a:buClr>
                <a:srgbClr val="FADA7A"/>
              </a:buClr>
              <a:buFont typeface="Wingdings 2" charset="0"/>
              <a:defRPr sz="20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fld id="{DA9FC208-B83F-A741-AA06-E441ADD58663}" type="slidenum">
              <a:rPr lang="ru-RU" sz="1500">
                <a:latin typeface="Arial" charset="0"/>
              </a:rPr>
              <a:pPr/>
              <a:t>4</a:t>
            </a:fld>
            <a:endParaRPr lang="ru-RU" sz="1500">
              <a:latin typeface="Arial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7922" r="87207" b="81645"/>
          <a:stretch>
            <a:fillRect/>
          </a:stretch>
        </p:blipFill>
        <p:spPr bwMode="auto">
          <a:xfrm>
            <a:off x="0" y="0"/>
            <a:ext cx="1022989" cy="99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1600" y="30540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Формула расчета выплат за публикации в изданиях </a:t>
            </a:r>
            <a:br>
              <a:rPr lang="ru-RU" sz="32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БД  Web of Science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Scopus</a:t>
            </a:r>
            <a:r>
              <a:rPr lang="ru-RU" sz="32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2018 г.</a:t>
            </a:r>
          </a:p>
        </p:txBody>
      </p:sp>
    </p:spTree>
    <p:extLst>
      <p:ext uri="{BB962C8B-B14F-4D97-AF65-F5344CB8AC3E}">
        <p14:creationId xmlns:p14="http://schemas.microsoft.com/office/powerpoint/2010/main" val="372519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575017"/>
              </p:ext>
            </p:extLst>
          </p:nvPr>
        </p:nvGraphicFramePr>
        <p:xfrm>
          <a:off x="993757" y="1295400"/>
          <a:ext cx="7997843" cy="5459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13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13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65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65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65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65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65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22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01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89236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Количество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авторов в одной публикации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из БД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Web of Science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или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Scopus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Количество авторов из КГАСУ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263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0563">
                <a:tc rowSpan="7"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Количество авторов</a:t>
                      </a:r>
                    </a:p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из сторонних организаций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-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30000 р.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15000 р.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10000 р.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7500 р.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6000 р.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5000 р.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4286 р.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4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20000 р.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12000 р.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8571 р.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6667 р.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5455 р.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4615 р.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04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15000 р.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10000 р.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7500 р.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6000 р.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5000 р.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04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12000 р.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8571 р.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6667 р.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5455 р.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07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10000 р.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7500 р.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6000 р.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04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8571 р.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6667 р.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04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7500 р.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257" marR="12257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7922" r="87207" b="81645"/>
          <a:stretch>
            <a:fillRect/>
          </a:stretch>
        </p:blipFill>
        <p:spPr bwMode="auto">
          <a:xfrm>
            <a:off x="0" y="0"/>
            <a:ext cx="1022989" cy="99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9200" y="159603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/>
                <a:cs typeface="Times New Roman"/>
              </a:rPr>
              <a:t>Таблица премиальных выплат на одного ППС</a:t>
            </a:r>
          </a:p>
          <a:p>
            <a:r>
              <a:rPr lang="ru-RU" sz="2400" dirty="0">
                <a:latin typeface="Times New Roman"/>
                <a:cs typeface="Times New Roman"/>
              </a:rPr>
              <a:t>в зависимости от количества авторов публикации в 2018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40911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514715"/>
              </p:ext>
            </p:extLst>
          </p:nvPr>
        </p:nvGraphicFramePr>
        <p:xfrm>
          <a:off x="1066801" y="1964804"/>
          <a:ext cx="7771860" cy="4102976"/>
        </p:xfrm>
        <a:graphic>
          <a:graphicData uri="http://schemas.openxmlformats.org/drawingml/2006/table">
            <a:tbl>
              <a:tblPr/>
              <a:tblGrid>
                <a:gridCol w="1094209"/>
                <a:gridCol w="961978"/>
                <a:gridCol w="962530"/>
                <a:gridCol w="961978"/>
                <a:gridCol w="961978"/>
                <a:gridCol w="962530"/>
                <a:gridCol w="961978"/>
                <a:gridCol w="904679"/>
              </a:tblGrid>
              <a:tr h="1524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Квартиль издания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из БД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Web of Science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или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Scopus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Количество авторов из КГАСУ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8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4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6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7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  <a:tr h="356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Q1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50000 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25000 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16667 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12500 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10000 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8333 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7143 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356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Q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2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40000 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20000 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13333 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10000 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8000 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6667 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5714 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  <a:tr h="356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Q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3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30000 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15000 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10000 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7500 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6000 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5000 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4286 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356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Q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4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25000 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12500 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8333 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6250 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5000 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4167 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3571 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  <a:tr h="356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-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20000 р.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000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6667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5000 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4000 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3333 р.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2857 р.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12256" marR="122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</a:tbl>
          </a:graphicData>
        </a:graphic>
      </p:graphicFrame>
      <p:sp>
        <p:nvSpPr>
          <p:cNvPr id="12360" name="Rectangle 7"/>
          <p:cNvSpPr>
            <a:spLocks noChangeArrowheads="1"/>
          </p:cNvSpPr>
          <p:nvPr/>
        </p:nvSpPr>
        <p:spPr bwMode="auto">
          <a:xfrm>
            <a:off x="1295400" y="6193612"/>
            <a:ext cx="7397045" cy="58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860" tIns="16930" rIns="33860" bIns="16930" anchor="ctr">
            <a:spAutoFit/>
          </a:bodyPr>
          <a:lstStyle/>
          <a:p>
            <a:pPr algn="just" eaLnBrk="1" hangingPunct="1"/>
            <a:r>
              <a:rPr lang="ru-RU" b="1" dirty="0">
                <a:latin typeface="Times New Roman"/>
                <a:cs typeface="Times New Roman"/>
              </a:rPr>
              <a:t>Примечание: </a:t>
            </a:r>
            <a:r>
              <a:rPr lang="ru-RU" dirty="0">
                <a:latin typeface="Times New Roman"/>
                <a:cs typeface="Times New Roman"/>
              </a:rPr>
              <a:t>Выплата не должна превышать 30 000 руб. в год на 1 ППС (лимит не распространяется на публикации в изданиях </a:t>
            </a:r>
            <a:r>
              <a:rPr lang="en-US" dirty="0">
                <a:latin typeface="Times New Roman"/>
                <a:cs typeface="Times New Roman"/>
              </a:rPr>
              <a:t>Q1 </a:t>
            </a:r>
            <a:r>
              <a:rPr lang="ru-RU" dirty="0">
                <a:latin typeface="Times New Roman"/>
                <a:cs typeface="Times New Roman"/>
              </a:rPr>
              <a:t>и </a:t>
            </a:r>
            <a:r>
              <a:rPr lang="en-US" dirty="0">
                <a:latin typeface="Times New Roman"/>
                <a:cs typeface="Times New Roman"/>
              </a:rPr>
              <a:t>Q2) 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2361" name="Объект 2"/>
          <p:cNvSpPr>
            <a:spLocks noGrp="1"/>
          </p:cNvSpPr>
          <p:nvPr>
            <p:ph idx="1"/>
          </p:nvPr>
        </p:nvSpPr>
        <p:spPr>
          <a:xfrm>
            <a:off x="1109537" y="93403"/>
            <a:ext cx="7851691" cy="979714"/>
          </a:xfrm>
        </p:spPr>
        <p:txBody>
          <a:bodyPr/>
          <a:lstStyle/>
          <a:p>
            <a:pPr marL="82299" indent="266297" algn="just">
              <a:buNone/>
            </a:pPr>
            <a:r>
              <a:rPr lang="ru-RU" sz="1300" dirty="0">
                <a:latin typeface="Times New Roman" charset="0"/>
                <a:cs typeface="Times New Roman" charset="0"/>
              </a:rPr>
              <a:t>Согласно национальному проекту «НАУКА» требуется увеличить численность российских ученых, имеющих публикации в научных изданиях </a:t>
            </a:r>
            <a:r>
              <a:rPr lang="ru-RU" sz="1300" b="1" dirty="0">
                <a:latin typeface="Times New Roman" charset="0"/>
                <a:cs typeface="Times New Roman" charset="0"/>
              </a:rPr>
              <a:t>первого и второго квартилей</a:t>
            </a:r>
            <a:r>
              <a:rPr lang="ru-RU" sz="1300" dirty="0">
                <a:latin typeface="Times New Roman" charset="0"/>
                <a:cs typeface="Times New Roman" charset="0"/>
              </a:rPr>
              <a:t>, индексируемых в международных базах данных (тыс. чел.): с 27,5 (2016 г.) до 53,2 (2024 г.).</a:t>
            </a:r>
          </a:p>
          <a:p>
            <a:pPr marL="82299" indent="266297" algn="r">
              <a:buNone/>
            </a:pPr>
            <a:r>
              <a:rPr lang="ru-RU" sz="16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Проект</a:t>
            </a:r>
          </a:p>
        </p:txBody>
      </p:sp>
      <p:pic>
        <p:nvPicPr>
          <p:cNvPr id="1236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7922" r="87207" b="81645"/>
          <a:stretch>
            <a:fillRect/>
          </a:stretch>
        </p:blipFill>
        <p:spPr bwMode="auto">
          <a:xfrm>
            <a:off x="0" y="0"/>
            <a:ext cx="1022989" cy="99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6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686531" y="6374863"/>
            <a:ext cx="457469" cy="4764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rbel" charset="0"/>
                <a:ea typeface="Arial" charset="0"/>
              </a:defRPr>
            </a:lvl1pPr>
            <a:lvl2pPr marL="275114" indent="-105813">
              <a:defRPr sz="2800">
                <a:solidFill>
                  <a:schemeClr val="tx1"/>
                </a:solidFill>
                <a:latin typeface="Corbel" charset="0"/>
                <a:ea typeface="Arial" charset="0"/>
              </a:defRPr>
            </a:lvl2pPr>
            <a:lvl3pPr marL="423253" indent="-84651">
              <a:defRPr sz="2400">
                <a:solidFill>
                  <a:schemeClr val="tx1"/>
                </a:solidFill>
                <a:latin typeface="Corbel" charset="0"/>
                <a:ea typeface="Arial" charset="0"/>
              </a:defRPr>
            </a:lvl3pPr>
            <a:lvl4pPr marL="592554" indent="-84651">
              <a:defRPr sz="2000">
                <a:solidFill>
                  <a:schemeClr val="tx1"/>
                </a:solidFill>
                <a:latin typeface="Corbel" charset="0"/>
                <a:ea typeface="Arial" charset="0"/>
              </a:defRPr>
            </a:lvl4pPr>
            <a:lvl5pPr marL="761855" indent="-84651">
              <a:defRPr sz="2000">
                <a:solidFill>
                  <a:schemeClr val="tx1"/>
                </a:solidFill>
                <a:latin typeface="Corbel" charset="0"/>
                <a:ea typeface="Arial" charset="0"/>
              </a:defRPr>
            </a:lvl5pPr>
            <a:lvl6pPr marL="931156" indent="-84651" eaLnBrk="0" fontAlgn="base" hangingPunct="0">
              <a:spcAft>
                <a:spcPct val="0"/>
              </a:spcAft>
              <a:buClr>
                <a:srgbClr val="FADA7A"/>
              </a:buClr>
              <a:buFont typeface="Wingdings 2" charset="0"/>
              <a:defRPr sz="2000">
                <a:solidFill>
                  <a:schemeClr val="tx1"/>
                </a:solidFill>
                <a:latin typeface="Corbel" charset="0"/>
                <a:ea typeface="Arial" charset="0"/>
              </a:defRPr>
            </a:lvl6pPr>
            <a:lvl7pPr marL="1100458" indent="-84651" eaLnBrk="0" fontAlgn="base" hangingPunct="0">
              <a:spcAft>
                <a:spcPct val="0"/>
              </a:spcAft>
              <a:buClr>
                <a:srgbClr val="FADA7A"/>
              </a:buClr>
              <a:buFont typeface="Wingdings 2" charset="0"/>
              <a:defRPr sz="2000">
                <a:solidFill>
                  <a:schemeClr val="tx1"/>
                </a:solidFill>
                <a:latin typeface="Corbel" charset="0"/>
                <a:ea typeface="Arial" charset="0"/>
              </a:defRPr>
            </a:lvl7pPr>
            <a:lvl8pPr marL="1269759" indent="-84651" eaLnBrk="0" fontAlgn="base" hangingPunct="0">
              <a:spcAft>
                <a:spcPct val="0"/>
              </a:spcAft>
              <a:buClr>
                <a:srgbClr val="FADA7A"/>
              </a:buClr>
              <a:buFont typeface="Wingdings 2" charset="0"/>
              <a:defRPr sz="2000">
                <a:solidFill>
                  <a:schemeClr val="tx1"/>
                </a:solidFill>
                <a:latin typeface="Corbel" charset="0"/>
                <a:ea typeface="Arial" charset="0"/>
              </a:defRPr>
            </a:lvl8pPr>
            <a:lvl9pPr marL="1439060" indent="-84651" eaLnBrk="0" fontAlgn="base" hangingPunct="0">
              <a:spcAft>
                <a:spcPct val="0"/>
              </a:spcAft>
              <a:buClr>
                <a:srgbClr val="FADA7A"/>
              </a:buClr>
              <a:buFont typeface="Wingdings 2" charset="0"/>
              <a:defRPr sz="2000">
                <a:solidFill>
                  <a:schemeClr val="tx1"/>
                </a:solidFill>
                <a:latin typeface="Corbel" charset="0"/>
                <a:ea typeface="Arial" charset="0"/>
              </a:defRPr>
            </a:lvl9pPr>
          </a:lstStyle>
          <a:p>
            <a:fld id="{3E6BA25B-3B47-BD47-A50F-E62D8CA4520E}" type="slidenum">
              <a:rPr lang="ru-RU" sz="1500">
                <a:latin typeface="Arial" charset="0"/>
              </a:rPr>
              <a:pPr/>
              <a:t>6</a:t>
            </a:fld>
            <a:endParaRPr lang="ru-RU" sz="1500">
              <a:latin typeface="Arial" charset="0"/>
            </a:endParaRPr>
          </a:p>
        </p:txBody>
      </p:sp>
      <p:sp>
        <p:nvSpPr>
          <p:cNvPr id="12364" name="Rectangle 7"/>
          <p:cNvSpPr>
            <a:spLocks noChangeArrowheads="1"/>
          </p:cNvSpPr>
          <p:nvPr/>
        </p:nvSpPr>
        <p:spPr bwMode="auto">
          <a:xfrm>
            <a:off x="1401973" y="1224866"/>
            <a:ext cx="7290472" cy="58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860" tIns="16930" rIns="33860" bIns="16930" anchor="ctr">
            <a:spAutoFit/>
          </a:bodyPr>
          <a:lstStyle/>
          <a:p>
            <a:pPr algn="ctr" eaLnBrk="1" hangingPunct="1"/>
            <a:r>
              <a:rPr lang="ru-RU" b="1" dirty="0">
                <a:latin typeface="Times New Roman"/>
                <a:cs typeface="Times New Roman"/>
              </a:rPr>
              <a:t>Таблица премиальных выплат на одного ППС</a:t>
            </a:r>
          </a:p>
          <a:p>
            <a:pPr algn="ctr" eaLnBrk="1" hangingPunct="1"/>
            <a:r>
              <a:rPr lang="ru-RU" b="1" dirty="0">
                <a:latin typeface="Times New Roman"/>
                <a:cs typeface="Times New Roman"/>
              </a:rPr>
              <a:t>в зависимости от квартиля издания публикации в 2019 г.</a:t>
            </a:r>
          </a:p>
        </p:txBody>
      </p:sp>
    </p:spTree>
    <p:extLst>
      <p:ext uri="{BB962C8B-B14F-4D97-AF65-F5344CB8AC3E}">
        <p14:creationId xmlns:p14="http://schemas.microsoft.com/office/powerpoint/2010/main" val="19206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16000" y="137206"/>
            <a:ext cx="8128000" cy="635000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marL="1411" indent="126741">
              <a:lnSpc>
                <a:spcPct val="115000"/>
              </a:lnSpc>
              <a:defRPr/>
            </a:pPr>
            <a:r>
              <a:rPr lang="ru-RU" sz="1800" b="1" dirty="0">
                <a:latin typeface="Times New Roman"/>
                <a:ea typeface="Calibri"/>
                <a:cs typeface="Times New Roman"/>
              </a:rPr>
              <a:t>Качество статей </a:t>
            </a:r>
            <a:r>
              <a:rPr lang="ru-RU" sz="1800" b="1" dirty="0"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ученых КГАСУ по значениям квартилей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>
                <a:latin typeface="Times New Roman"/>
                <a:ea typeface="Calibri"/>
                <a:cs typeface="Times New Roman"/>
              </a:rPr>
            </a:br>
            <a:r>
              <a:rPr lang="ru-RU" sz="1800" b="1" dirty="0">
                <a:latin typeface="Times New Roman"/>
                <a:ea typeface="Calibri"/>
                <a:cs typeface="Times New Roman"/>
              </a:rPr>
              <a:t>изданий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b="1" dirty="0"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за 2017-2018 годы (по БД </a:t>
            </a:r>
            <a:r>
              <a:rPr lang="en-US" sz="1800" b="1" dirty="0"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Scopus + Web of Science</a:t>
            </a:r>
            <a:r>
              <a:rPr lang="ru-RU" sz="1800" b="1" dirty="0"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)</a:t>
            </a:r>
            <a:endParaRPr lang="ru-RU" sz="1800" dirty="0"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627454"/>
              </p:ext>
            </p:extLst>
          </p:nvPr>
        </p:nvGraphicFramePr>
        <p:xfrm>
          <a:off x="1694947" y="1259949"/>
          <a:ext cx="6681409" cy="5445651"/>
        </p:xfrm>
        <a:graphic>
          <a:graphicData uri="http://schemas.openxmlformats.org/drawingml/2006/table">
            <a:tbl>
              <a:tblPr/>
              <a:tblGrid>
                <a:gridCol w="1853528"/>
                <a:gridCol w="2600207"/>
                <a:gridCol w="2227674"/>
              </a:tblGrid>
              <a:tr h="356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Квартиль\Годы</a:t>
                      </a:r>
                    </a:p>
                  </a:txBody>
                  <a:tcPr marL="23223" marR="232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2017 г.</a:t>
                      </a:r>
                    </a:p>
                  </a:txBody>
                  <a:tcPr marL="23223" marR="232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2018 г.</a:t>
                      </a:r>
                    </a:p>
                  </a:txBody>
                  <a:tcPr marL="23223" marR="232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</a:tr>
              <a:tr h="2240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Q1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charset="0"/>
                        <a:cs typeface="Times New Roman"/>
                      </a:endParaRPr>
                    </a:p>
                  </a:txBody>
                  <a:tcPr marL="23223" marR="232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 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Фурер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 В.Л., Потапова Л.И.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charset="0"/>
                        <a:cs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Рахимов Р.З.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charset="0"/>
                        <a:cs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(без сторонних соавторов)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Зиганшин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 А.М.</a:t>
                      </a:r>
                    </a:p>
                  </a:txBody>
                  <a:tcPr marL="23223" marR="232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Фурер В.Л.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 (2)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,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charset="0"/>
                        <a:cs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Ибрагимов Р.А.,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charset="0"/>
                        <a:cs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Каюмов Р.А.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Рахимов Р.З.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(3)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charset="0"/>
                        <a:cs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(без сторонних соавторов)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Зиганшин А.М.</a:t>
                      </a:r>
                    </a:p>
                  </a:txBody>
                  <a:tcPr marL="23223" marR="232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  <a:tr h="1869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Q2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charset="0"/>
                        <a:cs typeface="Times New Roman"/>
                      </a:endParaRPr>
                    </a:p>
                  </a:txBody>
                  <a:tcPr marL="23223" marR="232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 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Ахмадиев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 Ф.Г.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,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Гиззятов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 Р.Ф.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(без сторонних соавторов)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Рахимов Р.З.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(2)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charset="0"/>
                        <a:cs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(без сторонних соавторов)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Романова А.И.</a:t>
                      </a:r>
                    </a:p>
                  </a:txBody>
                  <a:tcPr marL="23223" marR="232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Фурер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 В.Л. (2)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Женжурист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 И.А.,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(без соавторов)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Салимов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 Р.Б.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(без соавторов)</a:t>
                      </a:r>
                    </a:p>
                  </a:txBody>
                  <a:tcPr marL="23223" marR="232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Q3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charset="0"/>
                        <a:cs typeface="Times New Roman"/>
                      </a:endParaRPr>
                    </a:p>
                  </a:txBody>
                  <a:tcPr marL="23223" marR="232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 30</a:t>
                      </a:r>
                    </a:p>
                  </a:txBody>
                  <a:tcPr marL="23223" marR="232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 22</a:t>
                      </a:r>
                    </a:p>
                  </a:txBody>
                  <a:tcPr marL="23223" marR="232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Q4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charset="0"/>
                        <a:cs typeface="Times New Roman"/>
                      </a:endParaRPr>
                    </a:p>
                  </a:txBody>
                  <a:tcPr marL="23223" marR="232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 10</a:t>
                      </a:r>
                    </a:p>
                  </a:txBody>
                  <a:tcPr marL="23223" marR="232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 17</a:t>
                      </a:r>
                    </a:p>
                  </a:txBody>
                  <a:tcPr marL="23223" marR="232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Arial" charset="0"/>
                        <a:cs typeface="Times New Roman"/>
                      </a:endParaRPr>
                    </a:p>
                  </a:txBody>
                  <a:tcPr marL="23223" marR="232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 92</a:t>
                      </a:r>
                    </a:p>
                  </a:txBody>
                  <a:tcPr marL="23223" marR="232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 charset="0"/>
                          <a:cs typeface="Times New Roman"/>
                        </a:rPr>
                        <a:t> 59</a:t>
                      </a:r>
                    </a:p>
                  </a:txBody>
                  <a:tcPr marL="23223" marR="232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</a:tbl>
          </a:graphicData>
        </a:graphic>
      </p:graphicFrame>
      <p:pic>
        <p:nvPicPr>
          <p:cNvPr id="133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7922" r="87207" b="81645"/>
          <a:stretch>
            <a:fillRect/>
          </a:stretch>
        </p:blipFill>
        <p:spPr bwMode="auto">
          <a:xfrm>
            <a:off x="0" y="0"/>
            <a:ext cx="1022989" cy="99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5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26988"/>
            <a:ext cx="9144000" cy="1079501"/>
          </a:xfrm>
          <a:prstGeom prst="rect">
            <a:avLst/>
          </a:prstGeom>
          <a:solidFill>
            <a:srgbClr val="F7CAC1"/>
          </a:solidFill>
          <a:ln w="9525">
            <a:noFill/>
            <a:miter lim="800000"/>
            <a:headEnd/>
            <a:tailEnd/>
          </a:ln>
          <a:effectLst/>
        </p:spPr>
        <p:txBody>
          <a:bodyPr lIns="91366" tIns="45681" rIns="91366" bIns="45681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Мотивация повышения публикационной 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активности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цитируемости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Изображение 1" descr="Снимок экрана 2019-05-12 в 9.49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1" y="1167663"/>
            <a:ext cx="8135999" cy="561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26988"/>
            <a:ext cx="9144000" cy="1079501"/>
          </a:xfrm>
          <a:prstGeom prst="rect">
            <a:avLst/>
          </a:prstGeom>
          <a:solidFill>
            <a:srgbClr val="F7CAC1"/>
          </a:solidFill>
          <a:ln w="9525">
            <a:noFill/>
            <a:miter lim="800000"/>
            <a:headEnd/>
            <a:tailEnd/>
          </a:ln>
          <a:effectLst/>
        </p:spPr>
        <p:txBody>
          <a:bodyPr lIns="91366" tIns="45681" rIns="91366" bIns="45681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Мотивация повышения публикационной 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активности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цитируемости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Изображение 1" descr="Снимок экрана 2019-05-12 в 9.54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64156"/>
            <a:ext cx="8640000" cy="554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9506</TotalTime>
  <Words>1309</Words>
  <Application>Microsoft Office PowerPoint</Application>
  <PresentationFormat>Экран (4:3)</PresentationFormat>
  <Paragraphs>292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Семинар по повышению публикационной активности и цитируемости НПР КГАСУ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Качество статей ученых КГАСУ по значениям квартилей изданий за 2017-2018 годы (по БД Scopus + Web of Science)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№8 - Технология монолитного бетона и железобетона</dc:title>
  <dc:creator>Мухаметрахимов</dc:creator>
  <cp:lastModifiedBy>patent</cp:lastModifiedBy>
  <cp:revision>265</cp:revision>
  <cp:lastPrinted>2019-05-12T07:49:33Z</cp:lastPrinted>
  <dcterms:created xsi:type="dcterms:W3CDTF">2014-10-16T04:41:04Z</dcterms:created>
  <dcterms:modified xsi:type="dcterms:W3CDTF">2019-06-03T09:24:12Z</dcterms:modified>
</cp:coreProperties>
</file>